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88" r:id="rId3"/>
    <p:sldId id="257" r:id="rId4"/>
    <p:sldId id="258" r:id="rId5"/>
    <p:sldId id="260" r:id="rId6"/>
    <p:sldId id="259" r:id="rId7"/>
    <p:sldId id="262" r:id="rId8"/>
    <p:sldId id="285" r:id="rId9"/>
    <p:sldId id="284" r:id="rId10"/>
    <p:sldId id="261" r:id="rId11"/>
    <p:sldId id="286" r:id="rId12"/>
    <p:sldId id="263" r:id="rId13"/>
    <p:sldId id="281" r:id="rId14"/>
    <p:sldId id="282" r:id="rId15"/>
    <p:sldId id="279" r:id="rId16"/>
    <p:sldId id="280" r:id="rId17"/>
    <p:sldId id="271" r:id="rId18"/>
    <p:sldId id="272" r:id="rId19"/>
    <p:sldId id="273" r:id="rId20"/>
    <p:sldId id="274" r:id="rId21"/>
    <p:sldId id="275" r:id="rId22"/>
    <p:sldId id="283" r:id="rId23"/>
    <p:sldId id="266" r:id="rId24"/>
    <p:sldId id="267" r:id="rId25"/>
    <p:sldId id="268" r:id="rId26"/>
    <p:sldId id="269" r:id="rId27"/>
    <p:sldId id="270" r:id="rId28"/>
    <p:sldId id="276" r:id="rId29"/>
    <p:sldId id="277" r:id="rId30"/>
    <p:sldId id="278"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71"/>
  </p:normalViewPr>
  <p:slideViewPr>
    <p:cSldViewPr snapToGrid="0" snapToObjects="1">
      <p:cViewPr varScale="1">
        <p:scale>
          <a:sx n="91" d="100"/>
          <a:sy n="91" d="100"/>
        </p:scale>
        <p:origin x="17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4/22/20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4/22/20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4/22/20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4/22/20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6BFECD78-3C8E-49F2-8FAB-59489D168ABB}" type="datetimeFigureOut">
              <a:rPr lang="en-US" smtClean="0"/>
              <a:t>4/22/20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4/22/20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BFECD78-3C8E-49F2-8FAB-59489D168ABB}" type="datetimeFigureOut">
              <a:rPr lang="en-US" smtClean="0"/>
              <a:t>4/22/20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6BFECD78-3C8E-49F2-8FAB-59489D168ABB}" type="datetimeFigureOut">
              <a:rPr lang="en-US" smtClean="0"/>
              <a:t>4/22/20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6BFECD78-3C8E-49F2-8FAB-59489D168ABB}" type="datetimeFigureOut">
              <a:rPr lang="en-US" smtClean="0"/>
              <a:t>4/22/20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4/22/20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4/22/20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BFECD78-3C8E-49F2-8FAB-59489D168ABB}" type="datetimeFigureOut">
              <a:rPr lang="en-US" smtClean="0"/>
              <a:t>4/22/20</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0FB56013-B943-42BA-886F-6F9D4EB85E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winterparkhsband.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charmsoffice.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interparkhsband.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9448"/>
            <a:ext cx="7772400" cy="978408"/>
          </a:xfrm>
        </p:spPr>
        <p:txBody>
          <a:bodyPr/>
          <a:lstStyle/>
          <a:p>
            <a:r>
              <a:rPr lang="en-US" dirty="0"/>
              <a:t>Winter Park High School</a:t>
            </a:r>
          </a:p>
        </p:txBody>
      </p:sp>
      <p:sp>
        <p:nvSpPr>
          <p:cNvPr id="4" name="Title 1"/>
          <p:cNvSpPr txBox="1">
            <a:spLocks/>
          </p:cNvSpPr>
          <p:nvPr/>
        </p:nvSpPr>
        <p:spPr>
          <a:xfrm>
            <a:off x="685800" y="1239520"/>
            <a:ext cx="7772400" cy="978408"/>
          </a:xfrm>
          <a:prstGeom prst="rect">
            <a:avLst/>
          </a:prstGeo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b="1" dirty="0"/>
              <a:t>BANDS</a:t>
            </a:r>
          </a:p>
        </p:txBody>
      </p:sp>
      <p:pic>
        <p:nvPicPr>
          <p:cNvPr id="3" name="Picture 2"/>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85800" y="2545567"/>
            <a:ext cx="7688640" cy="3605852"/>
          </a:xfrm>
          <a:prstGeom prst="rect">
            <a:avLst/>
          </a:prstGeom>
        </p:spPr>
      </p:pic>
    </p:spTree>
    <p:extLst>
      <p:ext uri="{BB962C8B-B14F-4D97-AF65-F5344CB8AC3E}">
        <p14:creationId xmlns:p14="http://schemas.microsoft.com/office/powerpoint/2010/main" val="2883484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Misconceptions</a:t>
            </a:r>
          </a:p>
        </p:txBody>
      </p:sp>
      <p:sp>
        <p:nvSpPr>
          <p:cNvPr id="7" name="TextBox 6"/>
          <p:cNvSpPr txBox="1"/>
          <p:nvPr/>
        </p:nvSpPr>
        <p:spPr>
          <a:xfrm>
            <a:off x="571500" y="1460500"/>
            <a:ext cx="8001000" cy="5170646"/>
          </a:xfrm>
          <a:prstGeom prst="rect">
            <a:avLst/>
          </a:prstGeom>
          <a:noFill/>
        </p:spPr>
        <p:txBody>
          <a:bodyPr wrap="square" rtlCol="0">
            <a:spAutoFit/>
          </a:bodyPr>
          <a:lstStyle/>
          <a:p>
            <a:pPr marL="342900" indent="-342900">
              <a:lnSpc>
                <a:spcPct val="150000"/>
              </a:lnSpc>
              <a:buFont typeface="Arial"/>
              <a:buChar char="•"/>
            </a:pPr>
            <a:r>
              <a:rPr lang="en-US" sz="2000" dirty="0">
                <a:solidFill>
                  <a:srgbClr val="FF0000"/>
                </a:solidFill>
              </a:rPr>
              <a:t>Band and IB or AP classes conflict. </a:t>
            </a:r>
          </a:p>
          <a:p>
            <a:pPr marL="800100" lvl="1" indent="-342900">
              <a:lnSpc>
                <a:spcPct val="150000"/>
              </a:lnSpc>
              <a:buFont typeface="Arial"/>
              <a:buChar char="•"/>
            </a:pPr>
            <a:r>
              <a:rPr lang="en-US" sz="2000" dirty="0">
                <a:solidFill>
                  <a:schemeClr val="accent5">
                    <a:lumMod val="60000"/>
                    <a:lumOff val="40000"/>
                  </a:schemeClr>
                </a:solidFill>
              </a:rPr>
              <a:t>In reality, over 95% of our Band students are enrolled in either IB or AP classes.</a:t>
            </a:r>
          </a:p>
          <a:p>
            <a:pPr marL="800100" lvl="1" indent="-342900">
              <a:lnSpc>
                <a:spcPct val="150000"/>
              </a:lnSpc>
              <a:buFont typeface="Arial"/>
              <a:buChar char="•"/>
            </a:pPr>
            <a:r>
              <a:rPr lang="en-US" sz="2000" dirty="0">
                <a:solidFill>
                  <a:schemeClr val="accent5">
                    <a:lumMod val="60000"/>
                    <a:lumOff val="40000"/>
                  </a:schemeClr>
                </a:solidFill>
              </a:rPr>
              <a:t>Yes, it may sound like a lot on paper, but the time commitment is very manageable with properly utilized time management strategies.</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solidFill>
                  <a:srgbClr val="FF0000"/>
                </a:solidFill>
              </a:rPr>
              <a:t>Band and sports conflict so I have to choose one.</a:t>
            </a:r>
          </a:p>
          <a:p>
            <a:pPr marL="800100" lvl="1" indent="-342900">
              <a:lnSpc>
                <a:spcPct val="150000"/>
              </a:lnSpc>
              <a:buFont typeface="Arial"/>
              <a:buChar char="•"/>
            </a:pPr>
            <a:r>
              <a:rPr lang="en-US" sz="2000" dirty="0">
                <a:solidFill>
                  <a:schemeClr val="accent5">
                    <a:lumMod val="60000"/>
                    <a:lumOff val="40000"/>
                  </a:schemeClr>
                </a:solidFill>
              </a:rPr>
              <a:t>Band and athletics work well together! We have just about every school sports program represented in Band each year. We will work with your practice schedule.</a:t>
            </a:r>
          </a:p>
        </p:txBody>
      </p:sp>
    </p:spTree>
    <p:extLst>
      <p:ext uri="{BB962C8B-B14F-4D97-AF65-F5344CB8AC3E}">
        <p14:creationId xmlns:p14="http://schemas.microsoft.com/office/powerpoint/2010/main" val="3071347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Common Misconceptions</a:t>
            </a:r>
          </a:p>
        </p:txBody>
      </p:sp>
      <p:sp>
        <p:nvSpPr>
          <p:cNvPr id="7" name="TextBox 6"/>
          <p:cNvSpPr txBox="1"/>
          <p:nvPr/>
        </p:nvSpPr>
        <p:spPr>
          <a:xfrm>
            <a:off x="571500" y="1460500"/>
            <a:ext cx="8001000" cy="5413020"/>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000" dirty="0">
                <a:solidFill>
                  <a:srgbClr val="FF0000"/>
                </a:solidFill>
              </a:rPr>
              <a:t>Band (Marching Band) takes up my entire life. </a:t>
            </a:r>
          </a:p>
          <a:p>
            <a:pPr marL="800100" lvl="1" indent="-342900">
              <a:lnSpc>
                <a:spcPct val="150000"/>
              </a:lnSpc>
              <a:buFont typeface="Arial" panose="020B0604020202020204" pitchFamily="34" charset="0"/>
              <a:buChar char="•"/>
            </a:pPr>
            <a:r>
              <a:rPr lang="en-US" sz="2000" dirty="0">
                <a:solidFill>
                  <a:schemeClr val="accent5">
                    <a:lumMod val="60000"/>
                    <a:lumOff val="40000"/>
                  </a:schemeClr>
                </a:solidFill>
              </a:rPr>
              <a:t>Yes, you will be busier with Band than in middle school.</a:t>
            </a:r>
          </a:p>
          <a:p>
            <a:pPr marL="800100" lvl="1" indent="-342900">
              <a:lnSpc>
                <a:spcPct val="150000"/>
              </a:lnSpc>
              <a:buFont typeface="Arial" panose="020B0604020202020204" pitchFamily="34" charset="0"/>
              <a:buChar char="•"/>
            </a:pPr>
            <a:r>
              <a:rPr lang="en-US" sz="2000" u="sng" dirty="0">
                <a:solidFill>
                  <a:schemeClr val="accent5">
                    <a:lumMod val="60000"/>
                    <a:lumOff val="40000"/>
                  </a:schemeClr>
                </a:solidFill>
              </a:rPr>
              <a:t>HOWEVER</a:t>
            </a:r>
            <a:r>
              <a:rPr lang="en-US" sz="2000" dirty="0">
                <a:solidFill>
                  <a:schemeClr val="accent5">
                    <a:lumMod val="60000"/>
                    <a:lumOff val="40000"/>
                  </a:schemeClr>
                </a:solidFill>
              </a:rPr>
              <a:t>, it is less impactful than it seems, and far less impactful than other sports/activities you may choose.</a:t>
            </a:r>
          </a:p>
          <a:p>
            <a:pPr marL="800100" lvl="1" indent="-342900">
              <a:lnSpc>
                <a:spcPct val="150000"/>
              </a:lnSpc>
              <a:buFont typeface="Arial" panose="020B0604020202020204" pitchFamily="34" charset="0"/>
              <a:buChar char="•"/>
            </a:pPr>
            <a:r>
              <a:rPr lang="en-US" sz="2000" dirty="0">
                <a:solidFill>
                  <a:schemeClr val="accent5">
                    <a:lumMod val="60000"/>
                    <a:lumOff val="40000"/>
                  </a:schemeClr>
                </a:solidFill>
              </a:rPr>
              <a:t>The vast majority of days of the school year, the Band does not have after school commitments.</a:t>
            </a:r>
          </a:p>
          <a:p>
            <a:pPr marL="342900" indent="-342900">
              <a:lnSpc>
                <a:spcPct val="150000"/>
              </a:lnSpc>
              <a:buFont typeface="Arial"/>
              <a:buChar char="•"/>
            </a:pPr>
            <a:endParaRPr lang="en-US" sz="1050" dirty="0"/>
          </a:p>
          <a:p>
            <a:pPr marL="342900" indent="-342900">
              <a:lnSpc>
                <a:spcPct val="150000"/>
              </a:lnSpc>
              <a:buFont typeface="Arial"/>
              <a:buChar char="•"/>
            </a:pPr>
            <a:r>
              <a:rPr lang="en-US" sz="2000" dirty="0">
                <a:solidFill>
                  <a:srgbClr val="FF0000"/>
                </a:solidFill>
              </a:rPr>
              <a:t>I can’t participate in Band because of the expense.</a:t>
            </a:r>
          </a:p>
          <a:p>
            <a:pPr marL="800100" lvl="1" indent="-342900">
              <a:lnSpc>
                <a:spcPct val="150000"/>
              </a:lnSpc>
              <a:buFont typeface="Arial"/>
              <a:buChar char="•"/>
            </a:pPr>
            <a:r>
              <a:rPr lang="en-US" sz="2000" dirty="0">
                <a:solidFill>
                  <a:schemeClr val="accent5">
                    <a:lumMod val="60000"/>
                    <a:lumOff val="40000"/>
                  </a:schemeClr>
                </a:solidFill>
              </a:rPr>
              <a:t>We never turn anyone away because of a financial limitation.</a:t>
            </a:r>
          </a:p>
          <a:p>
            <a:pPr marL="800100" lvl="1" indent="-342900">
              <a:lnSpc>
                <a:spcPct val="150000"/>
              </a:lnSpc>
              <a:buFont typeface="Arial"/>
              <a:buChar char="•"/>
            </a:pPr>
            <a:r>
              <a:rPr lang="en-US" sz="2000" dirty="0">
                <a:solidFill>
                  <a:schemeClr val="accent5">
                    <a:lumMod val="60000"/>
                    <a:lumOff val="40000"/>
                  </a:schemeClr>
                </a:solidFill>
              </a:rPr>
              <a:t>Fair Share payment plan spread throughout the school year.</a:t>
            </a:r>
          </a:p>
          <a:p>
            <a:pPr marL="800100" lvl="1" indent="-342900">
              <a:lnSpc>
                <a:spcPct val="150000"/>
              </a:lnSpc>
              <a:buFont typeface="Arial"/>
              <a:buChar char="•"/>
            </a:pPr>
            <a:r>
              <a:rPr lang="en-US" sz="2000" dirty="0">
                <a:solidFill>
                  <a:schemeClr val="accent5">
                    <a:lumMod val="60000"/>
                    <a:lumOff val="40000"/>
                  </a:schemeClr>
                </a:solidFill>
              </a:rPr>
              <a:t>There are many opportunities to raise money.</a:t>
            </a:r>
          </a:p>
          <a:p>
            <a:pPr marL="800100" lvl="1" indent="-342900">
              <a:lnSpc>
                <a:spcPct val="150000"/>
              </a:lnSpc>
              <a:buFont typeface="Arial"/>
              <a:buChar char="•"/>
            </a:pPr>
            <a:r>
              <a:rPr lang="en-US" sz="2000" dirty="0">
                <a:solidFill>
                  <a:schemeClr val="accent5">
                    <a:lumMod val="60000"/>
                    <a:lumOff val="40000"/>
                  </a:schemeClr>
                </a:solidFill>
              </a:rPr>
              <a:t>We will work with any student/family with need.</a:t>
            </a:r>
          </a:p>
        </p:txBody>
      </p:sp>
    </p:spTree>
    <p:extLst>
      <p:ext uri="{BB962C8B-B14F-4D97-AF65-F5344CB8AC3E}">
        <p14:creationId xmlns:p14="http://schemas.microsoft.com/office/powerpoint/2010/main" val="2960263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Financial Commitment</a:t>
            </a:r>
          </a:p>
        </p:txBody>
      </p:sp>
      <p:sp>
        <p:nvSpPr>
          <p:cNvPr id="7" name="TextBox 6"/>
          <p:cNvSpPr txBox="1"/>
          <p:nvPr/>
        </p:nvSpPr>
        <p:spPr>
          <a:xfrm>
            <a:off x="571500" y="1269984"/>
            <a:ext cx="8001000" cy="5632311"/>
          </a:xfrm>
          <a:prstGeom prst="rect">
            <a:avLst/>
          </a:prstGeom>
          <a:noFill/>
        </p:spPr>
        <p:txBody>
          <a:bodyPr wrap="square" rtlCol="0">
            <a:spAutoFit/>
          </a:bodyPr>
          <a:lstStyle/>
          <a:p>
            <a:pPr marL="342900" indent="-342900">
              <a:lnSpc>
                <a:spcPct val="150000"/>
              </a:lnSpc>
              <a:buFont typeface="Arial"/>
              <a:buChar char="•"/>
            </a:pPr>
            <a:r>
              <a:rPr lang="en-US" sz="2000" dirty="0"/>
              <a:t>Varies – depending on your instrument.</a:t>
            </a:r>
          </a:p>
          <a:p>
            <a:pPr marL="342900" indent="-342900">
              <a:lnSpc>
                <a:spcPct val="150000"/>
              </a:lnSpc>
              <a:buFont typeface="Arial"/>
              <a:buChar char="•"/>
            </a:pPr>
            <a:endParaRPr lang="en-US" sz="1000" dirty="0"/>
          </a:p>
          <a:p>
            <a:pPr marL="342900" indent="-342900">
              <a:lnSpc>
                <a:spcPct val="150000"/>
              </a:lnSpc>
              <a:buFont typeface="Arial"/>
              <a:buChar char="•"/>
            </a:pPr>
            <a:r>
              <a:rPr lang="en-US" sz="2000" dirty="0"/>
              <a:t>$250 - $350 with payments spread across the school year. Installments made between May 2020 and March 2021. </a:t>
            </a:r>
          </a:p>
          <a:p>
            <a:pPr marL="342900" indent="-342900">
              <a:lnSpc>
                <a:spcPct val="150000"/>
              </a:lnSpc>
              <a:buFont typeface="Arial"/>
              <a:buChar char="•"/>
            </a:pPr>
            <a:endParaRPr lang="en-US" sz="1000" dirty="0"/>
          </a:p>
          <a:p>
            <a:pPr marL="342900" indent="-342900">
              <a:lnSpc>
                <a:spcPct val="150000"/>
              </a:lnSpc>
              <a:buFont typeface="Arial"/>
              <a:buChar char="•"/>
            </a:pPr>
            <a:r>
              <a:rPr lang="en-US" sz="2000" dirty="0"/>
              <a:t>Color Guard is more specialized, and incurs more of a cost due to hired instructors. Typically $600 - $700.</a:t>
            </a:r>
          </a:p>
          <a:p>
            <a:pPr marL="342900" indent="-342900">
              <a:lnSpc>
                <a:spcPct val="150000"/>
              </a:lnSpc>
              <a:buFont typeface="Arial"/>
              <a:buChar char="•"/>
            </a:pPr>
            <a:endParaRPr lang="en-US" sz="1000" dirty="0"/>
          </a:p>
          <a:p>
            <a:pPr marL="342900" indent="-342900">
              <a:lnSpc>
                <a:spcPct val="150000"/>
              </a:lnSpc>
              <a:buFont typeface="Arial"/>
              <a:buChar char="•"/>
            </a:pPr>
            <a:r>
              <a:rPr lang="en-US" sz="2000" dirty="0"/>
              <a:t>Why different amounts?</a:t>
            </a:r>
          </a:p>
          <a:p>
            <a:pPr marL="342900" indent="-342900">
              <a:lnSpc>
                <a:spcPct val="150000"/>
              </a:lnSpc>
              <a:buFont typeface="Arial"/>
              <a:buChar char="•"/>
            </a:pPr>
            <a:endParaRPr lang="en-US" sz="1000" dirty="0"/>
          </a:p>
          <a:p>
            <a:pPr marL="342900" indent="-342900">
              <a:lnSpc>
                <a:spcPct val="150000"/>
              </a:lnSpc>
              <a:buFont typeface="Arial"/>
              <a:buChar char="•"/>
            </a:pPr>
            <a:r>
              <a:rPr lang="en-US" sz="2000" dirty="0"/>
              <a:t>Fundraising opportunities.</a:t>
            </a:r>
          </a:p>
          <a:p>
            <a:pPr marL="800100" lvl="1" indent="-342900">
              <a:lnSpc>
                <a:spcPct val="150000"/>
              </a:lnSpc>
              <a:buFont typeface="Arial"/>
              <a:buChar char="•"/>
            </a:pPr>
            <a:r>
              <a:rPr lang="en-US" sz="2000" dirty="0"/>
              <a:t>Program ads/Sponsorships (summer)</a:t>
            </a:r>
          </a:p>
          <a:p>
            <a:pPr marL="800100" lvl="1" indent="-342900">
              <a:lnSpc>
                <a:spcPct val="150000"/>
              </a:lnSpc>
              <a:buFont typeface="Arial"/>
              <a:buChar char="•"/>
            </a:pPr>
            <a:r>
              <a:rPr lang="en-US" sz="2000" dirty="0"/>
              <a:t>Coupon Book, Butter Braid (fall)</a:t>
            </a:r>
          </a:p>
          <a:p>
            <a:pPr marL="800100" lvl="1" indent="-342900">
              <a:lnSpc>
                <a:spcPct val="150000"/>
              </a:lnSpc>
              <a:buFont typeface="Arial"/>
              <a:buChar char="•"/>
            </a:pPr>
            <a:r>
              <a:rPr lang="en-US" sz="2000" dirty="0"/>
              <a:t>Door-To-Door (Mandatory/February)</a:t>
            </a:r>
          </a:p>
        </p:txBody>
      </p:sp>
    </p:spTree>
    <p:extLst>
      <p:ext uri="{BB962C8B-B14F-4D97-AF65-F5344CB8AC3E}">
        <p14:creationId xmlns:p14="http://schemas.microsoft.com/office/powerpoint/2010/main" val="3328635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Band “Fair Share” 2020-2021</a:t>
            </a:r>
          </a:p>
        </p:txBody>
      </p:sp>
      <p:sp>
        <p:nvSpPr>
          <p:cNvPr id="7" name="TextBox 6"/>
          <p:cNvSpPr txBox="1"/>
          <p:nvPr/>
        </p:nvSpPr>
        <p:spPr>
          <a:xfrm>
            <a:off x="571500" y="1460500"/>
            <a:ext cx="8001000" cy="4708981"/>
          </a:xfrm>
          <a:prstGeom prst="rect">
            <a:avLst/>
          </a:prstGeom>
          <a:noFill/>
        </p:spPr>
        <p:txBody>
          <a:bodyPr wrap="square" rtlCol="0">
            <a:spAutoFit/>
          </a:bodyPr>
          <a:lstStyle/>
          <a:p>
            <a:pPr>
              <a:lnSpc>
                <a:spcPct val="150000"/>
              </a:lnSpc>
            </a:pPr>
            <a:r>
              <a:rPr lang="en-US" sz="2000" b="1" dirty="0"/>
              <a:t>May 5 (Registration Google Form Due)</a:t>
            </a:r>
          </a:p>
          <a:p>
            <a:pPr marL="800100" lvl="1" indent="-342900">
              <a:lnSpc>
                <a:spcPct val="150000"/>
              </a:lnSpc>
              <a:buFont typeface="Arial"/>
              <a:buChar char="•"/>
            </a:pPr>
            <a:r>
              <a:rPr lang="en-US" sz="2000" dirty="0"/>
              <a:t>Band Registration Fair Share - $25</a:t>
            </a:r>
          </a:p>
          <a:p>
            <a:pPr marL="800100" lvl="1" indent="-342900">
              <a:lnSpc>
                <a:spcPct val="150000"/>
              </a:lnSpc>
              <a:buFont typeface="Arial"/>
              <a:buChar char="•"/>
            </a:pPr>
            <a:r>
              <a:rPr lang="en-US" sz="2000" dirty="0"/>
              <a:t>Band Camp Meals (optional) - $60 </a:t>
            </a:r>
          </a:p>
          <a:p>
            <a:pPr>
              <a:lnSpc>
                <a:spcPct val="150000"/>
              </a:lnSpc>
            </a:pPr>
            <a:endParaRPr lang="en-US" sz="2000" b="1" dirty="0"/>
          </a:p>
          <a:p>
            <a:pPr>
              <a:lnSpc>
                <a:spcPct val="150000"/>
              </a:lnSpc>
            </a:pPr>
            <a:r>
              <a:rPr lang="en-US" sz="2000" b="1" dirty="0"/>
              <a:t>July 22</a:t>
            </a:r>
          </a:p>
          <a:p>
            <a:pPr marL="800100" lvl="1" indent="-342900">
              <a:lnSpc>
                <a:spcPct val="150000"/>
              </a:lnSpc>
              <a:buFont typeface="Arial"/>
              <a:buChar char="•"/>
            </a:pPr>
            <a:r>
              <a:rPr lang="en-US" sz="2000" dirty="0"/>
              <a:t>Fair Share Payment 1 - $75</a:t>
            </a:r>
          </a:p>
          <a:p>
            <a:pPr marL="800100" lvl="1" indent="-342900">
              <a:lnSpc>
                <a:spcPct val="150000"/>
              </a:lnSpc>
              <a:buFont typeface="Arial"/>
              <a:buChar char="•"/>
            </a:pPr>
            <a:r>
              <a:rPr lang="en-US" sz="2000" dirty="0"/>
              <a:t>Concert Attire Accessories/Marching Band Shoes – varies</a:t>
            </a:r>
          </a:p>
          <a:p>
            <a:pPr marL="800100" lvl="1" indent="-342900">
              <a:lnSpc>
                <a:spcPct val="150000"/>
              </a:lnSpc>
              <a:buFont typeface="Arial"/>
              <a:buChar char="•"/>
            </a:pPr>
            <a:r>
              <a:rPr lang="en-US" sz="2000" dirty="0"/>
              <a:t>Extra Show Shirt - varies</a:t>
            </a:r>
          </a:p>
          <a:p>
            <a:pPr marL="800100" lvl="1" indent="-342900">
              <a:lnSpc>
                <a:spcPct val="150000"/>
              </a:lnSpc>
              <a:buFont typeface="Arial"/>
              <a:buChar char="•"/>
            </a:pPr>
            <a:endParaRPr lang="en-US" sz="2000" dirty="0"/>
          </a:p>
          <a:p>
            <a:pPr marL="800100" lvl="1" indent="-342900">
              <a:lnSpc>
                <a:spcPct val="150000"/>
              </a:lnSpc>
              <a:buFont typeface="Arial"/>
              <a:buChar char="•"/>
            </a:pPr>
            <a:endParaRPr lang="en-US" sz="2000" dirty="0"/>
          </a:p>
        </p:txBody>
      </p:sp>
    </p:spTree>
    <p:extLst>
      <p:ext uri="{BB962C8B-B14F-4D97-AF65-F5344CB8AC3E}">
        <p14:creationId xmlns:p14="http://schemas.microsoft.com/office/powerpoint/2010/main" val="1844725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91521"/>
            <a:ext cx="7770813" cy="1429871"/>
          </a:xfrm>
        </p:spPr>
        <p:txBody>
          <a:bodyPr>
            <a:normAutofit fontScale="90000"/>
          </a:bodyPr>
          <a:lstStyle/>
          <a:p>
            <a:r>
              <a:rPr lang="en-US" b="1" dirty="0"/>
              <a:t>Band “Fair Share” 2020-2021</a:t>
            </a:r>
          </a:p>
        </p:txBody>
      </p:sp>
      <p:sp>
        <p:nvSpPr>
          <p:cNvPr id="7" name="TextBox 6"/>
          <p:cNvSpPr txBox="1"/>
          <p:nvPr/>
        </p:nvSpPr>
        <p:spPr>
          <a:xfrm>
            <a:off x="685800" y="764589"/>
            <a:ext cx="8001000" cy="5632311"/>
          </a:xfrm>
          <a:prstGeom prst="rect">
            <a:avLst/>
          </a:prstGeom>
          <a:noFill/>
        </p:spPr>
        <p:txBody>
          <a:bodyPr wrap="square" rtlCol="0">
            <a:spAutoFit/>
          </a:bodyPr>
          <a:lstStyle/>
          <a:p>
            <a:pPr>
              <a:lnSpc>
                <a:spcPct val="150000"/>
              </a:lnSpc>
            </a:pPr>
            <a:r>
              <a:rPr lang="en-US" sz="2000" b="1" dirty="0"/>
              <a:t>September 30</a:t>
            </a:r>
          </a:p>
          <a:p>
            <a:pPr marL="800100" lvl="1" indent="-342900">
              <a:lnSpc>
                <a:spcPct val="150000"/>
              </a:lnSpc>
              <a:buFont typeface="Arial" panose="020B0604020202020204" pitchFamily="34" charset="0"/>
              <a:buChar char="•"/>
            </a:pPr>
            <a:r>
              <a:rPr lang="en-US" sz="2000" dirty="0"/>
              <a:t>Fair Share Payment 2 - $50</a:t>
            </a:r>
          </a:p>
          <a:p>
            <a:pPr marL="800100" lvl="1" indent="-342900">
              <a:lnSpc>
                <a:spcPct val="150000"/>
              </a:lnSpc>
              <a:buFont typeface="Arial"/>
              <a:buChar char="•"/>
            </a:pPr>
            <a:r>
              <a:rPr lang="en-US" sz="2000" dirty="0"/>
              <a:t>Jazz Fair Share 1 (jazz students only) - $25</a:t>
            </a:r>
          </a:p>
          <a:p>
            <a:pPr marL="800100" lvl="1" indent="-342900">
              <a:lnSpc>
                <a:spcPct val="150000"/>
              </a:lnSpc>
              <a:buFont typeface="Arial"/>
              <a:buChar char="•"/>
            </a:pPr>
            <a:r>
              <a:rPr lang="en-US" sz="2000" dirty="0"/>
              <a:t>School Instrument Semester 1 Maintenance (if applies) - $60</a:t>
            </a:r>
            <a:endParaRPr lang="en-US" sz="2000" b="1" dirty="0"/>
          </a:p>
          <a:p>
            <a:pPr marL="800100" lvl="1" indent="-342900">
              <a:lnSpc>
                <a:spcPct val="150000"/>
              </a:lnSpc>
              <a:buFont typeface="Arial"/>
              <a:buChar char="•"/>
            </a:pPr>
            <a:endParaRPr lang="en-US" sz="2000" b="1" dirty="0"/>
          </a:p>
          <a:p>
            <a:pPr>
              <a:lnSpc>
                <a:spcPct val="150000"/>
              </a:lnSpc>
            </a:pPr>
            <a:r>
              <a:rPr lang="en-US" sz="2000" b="1" dirty="0"/>
              <a:t>January 6, 2021</a:t>
            </a:r>
          </a:p>
          <a:p>
            <a:pPr marL="800100" lvl="1" indent="-342900">
              <a:lnSpc>
                <a:spcPct val="150000"/>
              </a:lnSpc>
              <a:buFont typeface="Arial"/>
              <a:buChar char="•"/>
            </a:pPr>
            <a:r>
              <a:rPr lang="en-US" sz="2000" dirty="0"/>
              <a:t>School Instrument Semester 2 Maintenance (if applies) - $60</a:t>
            </a:r>
            <a:endParaRPr lang="en-US" sz="2000" b="1" dirty="0"/>
          </a:p>
          <a:p>
            <a:pPr marL="800100" lvl="1" indent="-342900">
              <a:lnSpc>
                <a:spcPct val="150000"/>
              </a:lnSpc>
              <a:buFont typeface="Arial" panose="020B0604020202020204" pitchFamily="34" charset="0"/>
              <a:buChar char="•"/>
            </a:pPr>
            <a:r>
              <a:rPr lang="en-US" sz="2000" dirty="0"/>
              <a:t>Jazz Fair Share 2 (jazz students only) - $25</a:t>
            </a:r>
          </a:p>
          <a:p>
            <a:pPr>
              <a:lnSpc>
                <a:spcPct val="150000"/>
              </a:lnSpc>
            </a:pPr>
            <a:endParaRPr lang="en-US" sz="2000" b="1" dirty="0"/>
          </a:p>
          <a:p>
            <a:pPr>
              <a:lnSpc>
                <a:spcPct val="150000"/>
              </a:lnSpc>
            </a:pPr>
            <a:r>
              <a:rPr lang="en-US" sz="2000" b="1" dirty="0"/>
              <a:t>March 3, 2020</a:t>
            </a:r>
          </a:p>
          <a:p>
            <a:pPr marL="800100" lvl="1" indent="-342900">
              <a:lnSpc>
                <a:spcPct val="150000"/>
              </a:lnSpc>
              <a:buFont typeface="Arial"/>
              <a:buChar char="•"/>
            </a:pPr>
            <a:r>
              <a:rPr lang="en-US" sz="2000" dirty="0"/>
              <a:t>Fair Share Payment 3 - $100 </a:t>
            </a:r>
            <a:r>
              <a:rPr lang="en-US" sz="2000" i="1" dirty="0"/>
              <a:t>(this occurs right after our “Door-2-Door” fundraiser where the students typically earn $75 - $80)</a:t>
            </a:r>
          </a:p>
        </p:txBody>
      </p:sp>
    </p:spTree>
    <p:extLst>
      <p:ext uri="{BB962C8B-B14F-4D97-AF65-F5344CB8AC3E}">
        <p14:creationId xmlns:p14="http://schemas.microsoft.com/office/powerpoint/2010/main" val="3457576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Instruments</a:t>
            </a:r>
          </a:p>
        </p:txBody>
      </p:sp>
      <p:sp>
        <p:nvSpPr>
          <p:cNvPr id="7" name="TextBox 6"/>
          <p:cNvSpPr txBox="1"/>
          <p:nvPr/>
        </p:nvSpPr>
        <p:spPr>
          <a:xfrm>
            <a:off x="571500" y="1460500"/>
            <a:ext cx="8001000" cy="5840060"/>
          </a:xfrm>
          <a:prstGeom prst="rect">
            <a:avLst/>
          </a:prstGeom>
          <a:noFill/>
        </p:spPr>
        <p:txBody>
          <a:bodyPr wrap="square" rtlCol="0">
            <a:spAutoFit/>
          </a:bodyPr>
          <a:lstStyle/>
          <a:p>
            <a:pPr marL="342900" indent="-342900">
              <a:lnSpc>
                <a:spcPct val="150000"/>
              </a:lnSpc>
              <a:buFont typeface="Arial"/>
              <a:buChar char="•"/>
            </a:pPr>
            <a:r>
              <a:rPr lang="en-US" sz="2000" dirty="0"/>
              <a:t>Students provide their own small instruments:</a:t>
            </a:r>
          </a:p>
          <a:p>
            <a:pPr marL="800100" lvl="1" indent="-342900">
              <a:lnSpc>
                <a:spcPct val="150000"/>
              </a:lnSpc>
              <a:buFont typeface="Arial"/>
              <a:buChar char="•"/>
            </a:pPr>
            <a:r>
              <a:rPr lang="en-US" sz="2000" dirty="0"/>
              <a:t>Flute</a:t>
            </a:r>
          </a:p>
          <a:p>
            <a:pPr marL="800100" lvl="1" indent="-342900">
              <a:lnSpc>
                <a:spcPct val="150000"/>
              </a:lnSpc>
              <a:buFont typeface="Arial"/>
              <a:buChar char="•"/>
            </a:pPr>
            <a:r>
              <a:rPr lang="en-US" sz="2000" dirty="0"/>
              <a:t>Oboe *</a:t>
            </a:r>
          </a:p>
          <a:p>
            <a:pPr marL="800100" lvl="1" indent="-342900">
              <a:lnSpc>
                <a:spcPct val="150000"/>
              </a:lnSpc>
              <a:buFont typeface="Arial"/>
              <a:buChar char="•"/>
            </a:pPr>
            <a:r>
              <a:rPr lang="en-US" sz="2000" dirty="0"/>
              <a:t>Clarinet</a:t>
            </a:r>
          </a:p>
          <a:p>
            <a:pPr marL="800100" lvl="1" indent="-342900">
              <a:lnSpc>
                <a:spcPct val="150000"/>
              </a:lnSpc>
              <a:buFont typeface="Arial"/>
              <a:buChar char="•"/>
            </a:pPr>
            <a:r>
              <a:rPr lang="en-US" sz="2000" dirty="0"/>
              <a:t>Alto Saxophone</a:t>
            </a:r>
          </a:p>
          <a:p>
            <a:pPr marL="800100" lvl="1" indent="-342900">
              <a:lnSpc>
                <a:spcPct val="150000"/>
              </a:lnSpc>
              <a:buFont typeface="Arial"/>
              <a:buChar char="•"/>
            </a:pPr>
            <a:r>
              <a:rPr lang="en-US" sz="2000" dirty="0"/>
              <a:t>Tenor Saxophone*</a:t>
            </a:r>
          </a:p>
          <a:p>
            <a:pPr marL="800100" lvl="1" indent="-342900">
              <a:lnSpc>
                <a:spcPct val="150000"/>
              </a:lnSpc>
              <a:buFont typeface="Arial"/>
              <a:buChar char="•"/>
            </a:pPr>
            <a:r>
              <a:rPr lang="en-US" sz="2000" dirty="0"/>
              <a:t>Trumpet</a:t>
            </a:r>
          </a:p>
          <a:p>
            <a:pPr marL="800100" lvl="1" indent="-342900">
              <a:lnSpc>
                <a:spcPct val="150000"/>
              </a:lnSpc>
              <a:buFont typeface="Arial"/>
              <a:buChar char="•"/>
            </a:pPr>
            <a:r>
              <a:rPr lang="en-US" sz="2000" dirty="0"/>
              <a:t>French Horn *</a:t>
            </a:r>
          </a:p>
          <a:p>
            <a:pPr marL="800100" lvl="1" indent="-342900">
              <a:lnSpc>
                <a:spcPct val="150000"/>
              </a:lnSpc>
              <a:buFont typeface="Arial"/>
              <a:buChar char="•"/>
            </a:pPr>
            <a:r>
              <a:rPr lang="en-US" sz="2000" dirty="0"/>
              <a:t>Trombone</a:t>
            </a:r>
          </a:p>
          <a:p>
            <a:pPr marL="800100" lvl="1" indent="-342900">
              <a:lnSpc>
                <a:spcPct val="150000"/>
              </a:lnSpc>
              <a:buFont typeface="Arial"/>
              <a:buChar char="•"/>
            </a:pPr>
            <a:r>
              <a:rPr lang="en-US" sz="2000" dirty="0"/>
              <a:t>Percussion Sticks &amp; Mallets </a:t>
            </a:r>
          </a:p>
          <a:p>
            <a:pPr marL="800100" lvl="1" indent="-342900">
              <a:lnSpc>
                <a:spcPct val="150000"/>
              </a:lnSpc>
              <a:buFont typeface="Arial"/>
              <a:buChar char="•"/>
            </a:pPr>
            <a:endParaRPr lang="en-US" sz="700" dirty="0"/>
          </a:p>
          <a:p>
            <a:pPr lvl="1" algn="ctr">
              <a:lnSpc>
                <a:spcPct val="150000"/>
              </a:lnSpc>
            </a:pPr>
            <a:r>
              <a:rPr lang="en-US" sz="2000" dirty="0"/>
              <a:t>(* there is a </a:t>
            </a:r>
            <a:r>
              <a:rPr lang="en-US" sz="2000" u="sng" dirty="0"/>
              <a:t>limited</a:t>
            </a:r>
            <a:r>
              <a:rPr lang="en-US" sz="2000" dirty="0"/>
              <a:t> inventory of school instruments)</a:t>
            </a:r>
          </a:p>
          <a:p>
            <a:pPr marL="800100" lvl="1" indent="-342900">
              <a:lnSpc>
                <a:spcPct val="150000"/>
              </a:lnSpc>
              <a:buFont typeface="Arial"/>
              <a:buChar char="•"/>
            </a:pPr>
            <a:endParaRPr lang="en-US" sz="2000" dirty="0"/>
          </a:p>
        </p:txBody>
      </p:sp>
    </p:spTree>
    <p:extLst>
      <p:ext uri="{BB962C8B-B14F-4D97-AF65-F5344CB8AC3E}">
        <p14:creationId xmlns:p14="http://schemas.microsoft.com/office/powerpoint/2010/main" val="3313609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Instruments</a:t>
            </a:r>
          </a:p>
        </p:txBody>
      </p:sp>
      <p:sp>
        <p:nvSpPr>
          <p:cNvPr id="7" name="TextBox 6"/>
          <p:cNvSpPr txBox="1"/>
          <p:nvPr/>
        </p:nvSpPr>
        <p:spPr>
          <a:xfrm>
            <a:off x="571500" y="1460500"/>
            <a:ext cx="8001000" cy="4247317"/>
          </a:xfrm>
          <a:prstGeom prst="rect">
            <a:avLst/>
          </a:prstGeom>
          <a:noFill/>
        </p:spPr>
        <p:txBody>
          <a:bodyPr wrap="square" rtlCol="0">
            <a:spAutoFit/>
          </a:bodyPr>
          <a:lstStyle/>
          <a:p>
            <a:pPr marL="342900" indent="-342900">
              <a:lnSpc>
                <a:spcPct val="150000"/>
              </a:lnSpc>
              <a:buFont typeface="Arial"/>
              <a:buChar char="•"/>
            </a:pPr>
            <a:r>
              <a:rPr lang="en-US" sz="2000" dirty="0"/>
              <a:t>Students are provided school instruments for the larger equipment:</a:t>
            </a:r>
          </a:p>
          <a:p>
            <a:pPr marL="800100" lvl="1" indent="-342900">
              <a:lnSpc>
                <a:spcPct val="150000"/>
              </a:lnSpc>
              <a:buFont typeface="Arial"/>
              <a:buChar char="•"/>
            </a:pPr>
            <a:r>
              <a:rPr lang="en-US" sz="2000" dirty="0"/>
              <a:t>Bassoon</a:t>
            </a:r>
          </a:p>
          <a:p>
            <a:pPr marL="800100" lvl="1" indent="-342900">
              <a:lnSpc>
                <a:spcPct val="150000"/>
              </a:lnSpc>
              <a:buFont typeface="Arial"/>
              <a:buChar char="•"/>
            </a:pPr>
            <a:r>
              <a:rPr lang="en-US" sz="2000" dirty="0"/>
              <a:t>Bass Clarinet</a:t>
            </a:r>
          </a:p>
          <a:p>
            <a:pPr marL="800100" lvl="1" indent="-342900">
              <a:lnSpc>
                <a:spcPct val="150000"/>
              </a:lnSpc>
              <a:buFont typeface="Arial"/>
              <a:buChar char="•"/>
            </a:pPr>
            <a:r>
              <a:rPr lang="en-US" sz="2000" dirty="0"/>
              <a:t>Baritone Saxophone</a:t>
            </a:r>
          </a:p>
          <a:p>
            <a:pPr marL="800100" lvl="1" indent="-342900">
              <a:lnSpc>
                <a:spcPct val="150000"/>
              </a:lnSpc>
              <a:buFont typeface="Arial"/>
              <a:buChar char="•"/>
            </a:pPr>
            <a:r>
              <a:rPr lang="en-US" sz="2000" dirty="0"/>
              <a:t>Euphonium</a:t>
            </a:r>
          </a:p>
          <a:p>
            <a:pPr marL="800100" lvl="1" indent="-342900">
              <a:lnSpc>
                <a:spcPct val="150000"/>
              </a:lnSpc>
              <a:buFont typeface="Arial"/>
              <a:buChar char="•"/>
            </a:pPr>
            <a:r>
              <a:rPr lang="en-US" sz="2000" dirty="0"/>
              <a:t>Tuba</a:t>
            </a:r>
          </a:p>
          <a:p>
            <a:pPr marL="800100" lvl="1" indent="-342900">
              <a:lnSpc>
                <a:spcPct val="150000"/>
              </a:lnSpc>
              <a:buFont typeface="Arial"/>
              <a:buChar char="•"/>
            </a:pPr>
            <a:r>
              <a:rPr lang="en-US" sz="2000" dirty="0"/>
              <a:t>Concert Percussion </a:t>
            </a:r>
          </a:p>
          <a:p>
            <a:pPr marL="800100" lvl="1" indent="-342900">
              <a:lnSpc>
                <a:spcPct val="150000"/>
              </a:lnSpc>
              <a:buFont typeface="Arial"/>
              <a:buChar char="•"/>
            </a:pPr>
            <a:r>
              <a:rPr lang="en-US" sz="2000" dirty="0"/>
              <a:t>Marching Instruments (Sousaphone, marching baritones, </a:t>
            </a:r>
            <a:r>
              <a:rPr lang="en-US" sz="2000" dirty="0" err="1"/>
              <a:t>mellophones</a:t>
            </a:r>
            <a:r>
              <a:rPr lang="en-US" sz="2000" dirty="0"/>
              <a:t>, drumline, marimbas, etc.)</a:t>
            </a:r>
          </a:p>
        </p:txBody>
      </p:sp>
    </p:spTree>
    <p:extLst>
      <p:ext uri="{BB962C8B-B14F-4D97-AF65-F5344CB8AC3E}">
        <p14:creationId xmlns:p14="http://schemas.microsoft.com/office/powerpoint/2010/main" val="8585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Calendar Overview</a:t>
            </a:r>
            <a:br>
              <a:rPr lang="en-US" b="1" dirty="0"/>
            </a:br>
            <a:r>
              <a:rPr lang="en-US" sz="2400" b="1" dirty="0"/>
              <a:t>*pending instructions from OCPS*</a:t>
            </a:r>
            <a:endParaRPr lang="en-US" b="1" dirty="0"/>
          </a:p>
        </p:txBody>
      </p:sp>
      <p:sp>
        <p:nvSpPr>
          <p:cNvPr id="7" name="TextBox 6"/>
          <p:cNvSpPr txBox="1"/>
          <p:nvPr/>
        </p:nvSpPr>
        <p:spPr>
          <a:xfrm>
            <a:off x="571500" y="1460500"/>
            <a:ext cx="8001000" cy="5016758"/>
          </a:xfrm>
          <a:prstGeom prst="rect">
            <a:avLst/>
          </a:prstGeom>
          <a:noFill/>
        </p:spPr>
        <p:txBody>
          <a:bodyPr wrap="square" rtlCol="0">
            <a:spAutoFit/>
          </a:bodyPr>
          <a:lstStyle/>
          <a:p>
            <a:r>
              <a:rPr lang="en-US" sz="2000" b="1" dirty="0"/>
              <a:t>Summer</a:t>
            </a:r>
          </a:p>
          <a:p>
            <a:pPr marL="457200" indent="-457200">
              <a:lnSpc>
                <a:spcPct val="150000"/>
              </a:lnSpc>
              <a:buFont typeface="Arial"/>
              <a:buChar char="•"/>
            </a:pPr>
            <a:r>
              <a:rPr lang="en-US" sz="2000" dirty="0"/>
              <a:t>Sectionals</a:t>
            </a:r>
          </a:p>
          <a:p>
            <a:pPr marL="914400" lvl="1" indent="-457200">
              <a:lnSpc>
                <a:spcPct val="150000"/>
              </a:lnSpc>
              <a:buFont typeface="Wingdings" panose="05000000000000000000" pitchFamily="2" charset="2"/>
              <a:buChar char="Ø"/>
            </a:pPr>
            <a:r>
              <a:rPr lang="en-US" sz="2000" dirty="0"/>
              <a:t>Optional, but </a:t>
            </a:r>
            <a:r>
              <a:rPr lang="en-US" sz="2000" b="1" dirty="0"/>
              <a:t>highly recommended</a:t>
            </a:r>
            <a:r>
              <a:rPr lang="en-US" sz="2000" dirty="0"/>
              <a:t>.</a:t>
            </a:r>
          </a:p>
          <a:p>
            <a:pPr marL="914400" lvl="1" indent="-457200">
              <a:lnSpc>
                <a:spcPct val="150000"/>
              </a:lnSpc>
              <a:buFont typeface="Wingdings" panose="05000000000000000000" pitchFamily="2" charset="2"/>
              <a:buChar char="Ø"/>
            </a:pPr>
            <a:r>
              <a:rPr lang="en-US" sz="2000" dirty="0"/>
              <a:t>Great transitional activities for incoming freshman students.</a:t>
            </a:r>
          </a:p>
          <a:p>
            <a:pPr marL="457200" indent="-457200">
              <a:lnSpc>
                <a:spcPct val="150000"/>
              </a:lnSpc>
              <a:buFont typeface="Arial"/>
              <a:buChar char="•"/>
            </a:pPr>
            <a:endParaRPr lang="en-US" sz="2000" dirty="0"/>
          </a:p>
          <a:p>
            <a:pPr marL="457200" indent="-457200">
              <a:lnSpc>
                <a:spcPct val="150000"/>
              </a:lnSpc>
              <a:buFont typeface="Arial"/>
              <a:buChar char="•"/>
            </a:pPr>
            <a:r>
              <a:rPr lang="en-US" sz="2000" dirty="0"/>
              <a:t>Marching Band Camp</a:t>
            </a:r>
          </a:p>
          <a:p>
            <a:pPr marL="914400" lvl="1" indent="-457200">
              <a:lnSpc>
                <a:spcPct val="150000"/>
              </a:lnSpc>
              <a:buFont typeface="Wingdings" panose="05000000000000000000" pitchFamily="2" charset="2"/>
              <a:buChar char="Ø"/>
            </a:pPr>
            <a:r>
              <a:rPr lang="en-US" sz="2000" dirty="0"/>
              <a:t>Two weeks in late July</a:t>
            </a:r>
          </a:p>
          <a:p>
            <a:pPr marL="914400" lvl="1" indent="-457200">
              <a:lnSpc>
                <a:spcPct val="150000"/>
              </a:lnSpc>
              <a:buFont typeface="Wingdings" panose="05000000000000000000" pitchFamily="2" charset="2"/>
              <a:buChar char="Ø"/>
            </a:pPr>
            <a:r>
              <a:rPr lang="en-US" sz="2000" dirty="0"/>
              <a:t>July 20 – 23 &amp; July 27-30</a:t>
            </a:r>
          </a:p>
          <a:p>
            <a:pPr marL="914400" lvl="1" indent="-457200">
              <a:lnSpc>
                <a:spcPct val="150000"/>
              </a:lnSpc>
              <a:buFont typeface="Wingdings" panose="05000000000000000000" pitchFamily="2" charset="2"/>
              <a:buChar char="Ø"/>
            </a:pPr>
            <a:r>
              <a:rPr lang="en-US" sz="2000" dirty="0"/>
              <a:t>See Charms calendar for complete schedule.</a:t>
            </a:r>
          </a:p>
          <a:p>
            <a:pPr>
              <a:lnSpc>
                <a:spcPct val="150000"/>
              </a:lnSpc>
            </a:pPr>
            <a:endParaRPr lang="en-US" sz="2000" dirty="0"/>
          </a:p>
          <a:p>
            <a:pPr>
              <a:lnSpc>
                <a:spcPct val="150000"/>
              </a:lnSpc>
            </a:pPr>
            <a:endParaRPr lang="en-US" sz="2000" dirty="0"/>
          </a:p>
        </p:txBody>
      </p:sp>
    </p:spTree>
    <p:extLst>
      <p:ext uri="{BB962C8B-B14F-4D97-AF65-F5344CB8AC3E}">
        <p14:creationId xmlns:p14="http://schemas.microsoft.com/office/powerpoint/2010/main" val="30646368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Calendar Overview</a:t>
            </a:r>
          </a:p>
        </p:txBody>
      </p:sp>
      <p:sp>
        <p:nvSpPr>
          <p:cNvPr id="7" name="TextBox 6"/>
          <p:cNvSpPr txBox="1"/>
          <p:nvPr/>
        </p:nvSpPr>
        <p:spPr>
          <a:xfrm>
            <a:off x="571500" y="1460500"/>
            <a:ext cx="8001000" cy="5478423"/>
          </a:xfrm>
          <a:prstGeom prst="rect">
            <a:avLst/>
          </a:prstGeom>
          <a:noFill/>
        </p:spPr>
        <p:txBody>
          <a:bodyPr wrap="square" rtlCol="0">
            <a:spAutoFit/>
          </a:bodyPr>
          <a:lstStyle/>
          <a:p>
            <a:r>
              <a:rPr lang="en-US" sz="2000" b="1" dirty="0"/>
              <a:t>Fall</a:t>
            </a:r>
          </a:p>
          <a:p>
            <a:pPr marL="457200" indent="-457200">
              <a:lnSpc>
                <a:spcPct val="150000"/>
              </a:lnSpc>
              <a:buFont typeface="Arial"/>
              <a:buChar char="•"/>
            </a:pPr>
            <a:r>
              <a:rPr lang="en-US" sz="2000" dirty="0"/>
              <a:t>Marching Band Rehearsals (Tuesday evening &amp; Thursday afternoon)</a:t>
            </a:r>
          </a:p>
          <a:p>
            <a:pPr marL="457200" indent="-457200">
              <a:lnSpc>
                <a:spcPct val="150000"/>
              </a:lnSpc>
              <a:buFont typeface="Arial"/>
              <a:buChar char="•"/>
            </a:pPr>
            <a:r>
              <a:rPr lang="en-US" sz="2000" dirty="0"/>
              <a:t>Friday evening Football Games</a:t>
            </a:r>
          </a:p>
          <a:p>
            <a:pPr marL="457200" indent="-457200">
              <a:lnSpc>
                <a:spcPct val="150000"/>
              </a:lnSpc>
              <a:buFont typeface="Arial"/>
              <a:buChar char="•"/>
            </a:pPr>
            <a:r>
              <a:rPr lang="en-US" sz="2000" dirty="0"/>
              <a:t>Marching Band MPA (Saturday in early November)</a:t>
            </a:r>
          </a:p>
          <a:p>
            <a:pPr marL="457200" indent="-457200">
              <a:lnSpc>
                <a:spcPct val="150000"/>
              </a:lnSpc>
              <a:buFont typeface="Arial"/>
              <a:buChar char="•"/>
            </a:pPr>
            <a:r>
              <a:rPr lang="en-US" sz="2000" dirty="0"/>
              <a:t>Fall Concert (concert bands/jazz bands)</a:t>
            </a:r>
          </a:p>
          <a:p>
            <a:pPr marL="457200" indent="-457200">
              <a:lnSpc>
                <a:spcPct val="150000"/>
              </a:lnSpc>
              <a:buFont typeface="Arial"/>
              <a:buChar char="•"/>
            </a:pPr>
            <a:r>
              <a:rPr lang="en-US" sz="2000" dirty="0"/>
              <a:t>All-State Band &amp; Orchestra/Jazz Band Auditions (optional)</a:t>
            </a:r>
          </a:p>
          <a:p>
            <a:pPr marL="457200" indent="-457200">
              <a:lnSpc>
                <a:spcPct val="150000"/>
              </a:lnSpc>
              <a:buFont typeface="Arial"/>
              <a:buChar char="•"/>
            </a:pPr>
            <a:r>
              <a:rPr lang="en-US" sz="2000" dirty="0"/>
              <a:t>All-County Band/Jazz Band Auditions (optional)</a:t>
            </a:r>
          </a:p>
          <a:p>
            <a:pPr marL="457200" indent="-457200">
              <a:lnSpc>
                <a:spcPct val="150000"/>
              </a:lnSpc>
              <a:buFont typeface="Arial"/>
              <a:buChar char="•"/>
            </a:pPr>
            <a:r>
              <a:rPr lang="en-US" sz="2000" dirty="0"/>
              <a:t>Fall Festival of Bands (Feeder middle schools, Wind Symphony, Marching Band)</a:t>
            </a:r>
          </a:p>
          <a:p>
            <a:pPr marL="457200" indent="-457200">
              <a:lnSpc>
                <a:spcPct val="150000"/>
              </a:lnSpc>
              <a:buFont typeface="Arial"/>
              <a:buChar char="•"/>
            </a:pPr>
            <a:r>
              <a:rPr lang="en-US" sz="2000" dirty="0"/>
              <a:t>Night of Jazz (Feeder middle schools, jazz bands)</a:t>
            </a:r>
          </a:p>
          <a:p>
            <a:pPr>
              <a:lnSpc>
                <a:spcPct val="150000"/>
              </a:lnSpc>
            </a:pPr>
            <a:endParaRPr lang="en-US" sz="2000" dirty="0"/>
          </a:p>
        </p:txBody>
      </p:sp>
    </p:spTree>
    <p:extLst>
      <p:ext uri="{BB962C8B-B14F-4D97-AF65-F5344CB8AC3E}">
        <p14:creationId xmlns:p14="http://schemas.microsoft.com/office/powerpoint/2010/main" val="3569603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Calendar Overview</a:t>
            </a:r>
          </a:p>
        </p:txBody>
      </p:sp>
      <p:sp>
        <p:nvSpPr>
          <p:cNvPr id="7" name="TextBox 6"/>
          <p:cNvSpPr txBox="1"/>
          <p:nvPr/>
        </p:nvSpPr>
        <p:spPr>
          <a:xfrm>
            <a:off x="571500" y="1460500"/>
            <a:ext cx="8001000" cy="5478423"/>
          </a:xfrm>
          <a:prstGeom prst="rect">
            <a:avLst/>
          </a:prstGeom>
          <a:noFill/>
        </p:spPr>
        <p:txBody>
          <a:bodyPr wrap="square" rtlCol="0">
            <a:spAutoFit/>
          </a:bodyPr>
          <a:lstStyle/>
          <a:p>
            <a:r>
              <a:rPr lang="en-US" sz="2000" b="1" dirty="0"/>
              <a:t>Winter</a:t>
            </a:r>
          </a:p>
          <a:p>
            <a:pPr marL="457200" indent="-457200">
              <a:lnSpc>
                <a:spcPct val="150000"/>
              </a:lnSpc>
              <a:buFont typeface="Arial"/>
              <a:buChar char="•"/>
            </a:pPr>
            <a:r>
              <a:rPr lang="en-US" sz="2000" dirty="0"/>
              <a:t>Winter Concert (concert bands/jazz bands)</a:t>
            </a:r>
          </a:p>
          <a:p>
            <a:pPr marL="457200" indent="-457200">
              <a:lnSpc>
                <a:spcPct val="150000"/>
              </a:lnSpc>
              <a:buFont typeface="Arial"/>
              <a:buChar char="•"/>
            </a:pPr>
            <a:r>
              <a:rPr lang="en-US" sz="2000" dirty="0"/>
              <a:t>Winter Park Christmas Parade</a:t>
            </a:r>
          </a:p>
          <a:p>
            <a:pPr marL="457200" indent="-457200">
              <a:lnSpc>
                <a:spcPct val="150000"/>
              </a:lnSpc>
              <a:buFont typeface="Arial"/>
              <a:buChar char="•"/>
            </a:pPr>
            <a:r>
              <a:rPr lang="en-US" sz="2000" dirty="0"/>
              <a:t>Baldwin Park Holiday Parade</a:t>
            </a:r>
          </a:p>
          <a:p>
            <a:pPr marL="457200" indent="-457200">
              <a:lnSpc>
                <a:spcPct val="150000"/>
              </a:lnSpc>
              <a:buFont typeface="Arial"/>
              <a:buChar char="•"/>
            </a:pPr>
            <a:r>
              <a:rPr lang="en-US" sz="2000" dirty="0"/>
              <a:t>Winter Guard FFCC performances</a:t>
            </a:r>
          </a:p>
          <a:p>
            <a:pPr marL="457200" indent="-457200">
              <a:lnSpc>
                <a:spcPct val="150000"/>
              </a:lnSpc>
              <a:buFont typeface="Arial"/>
              <a:buChar char="•"/>
            </a:pPr>
            <a:r>
              <a:rPr lang="en-US" sz="2000" dirty="0"/>
              <a:t>All-State (for those who qualify)</a:t>
            </a:r>
          </a:p>
          <a:p>
            <a:pPr marL="457200" indent="-457200">
              <a:lnSpc>
                <a:spcPct val="150000"/>
              </a:lnSpc>
              <a:buFont typeface="Arial"/>
              <a:buChar char="•"/>
            </a:pPr>
            <a:r>
              <a:rPr lang="en-US" sz="2000" dirty="0"/>
              <a:t>All-County Band (for those who qualify)</a:t>
            </a:r>
          </a:p>
          <a:p>
            <a:pPr marL="457200" indent="-457200">
              <a:lnSpc>
                <a:spcPct val="150000"/>
              </a:lnSpc>
              <a:buFont typeface="Arial"/>
              <a:buChar char="•"/>
            </a:pPr>
            <a:r>
              <a:rPr lang="en-US" sz="2000" dirty="0"/>
              <a:t>Jazz Band District MPA</a:t>
            </a:r>
          </a:p>
          <a:p>
            <a:pPr marL="457200" indent="-457200">
              <a:lnSpc>
                <a:spcPct val="150000"/>
              </a:lnSpc>
              <a:buFont typeface="Arial"/>
              <a:buChar char="•"/>
            </a:pPr>
            <a:r>
              <a:rPr lang="en-US" sz="2000" dirty="0"/>
              <a:t>Solo &amp; Ensemble District MPA</a:t>
            </a:r>
          </a:p>
          <a:p>
            <a:pPr marL="457200" indent="-457200">
              <a:lnSpc>
                <a:spcPct val="150000"/>
              </a:lnSpc>
              <a:buFont typeface="Arial"/>
              <a:buChar char="•"/>
            </a:pPr>
            <a:r>
              <a:rPr lang="en-US" sz="2000" dirty="0"/>
              <a:t>Guest Conductor Workshop/Pre-MPA</a:t>
            </a:r>
          </a:p>
          <a:p>
            <a:pPr marL="457200" indent="-457200">
              <a:lnSpc>
                <a:spcPct val="150000"/>
              </a:lnSpc>
              <a:buFont typeface="Arial"/>
              <a:buChar char="•"/>
            </a:pPr>
            <a:r>
              <a:rPr lang="en-US" sz="2000" dirty="0"/>
              <a:t>Concert Band MPA</a:t>
            </a:r>
          </a:p>
          <a:p>
            <a:pPr>
              <a:lnSpc>
                <a:spcPct val="150000"/>
              </a:lnSpc>
            </a:pPr>
            <a:endParaRPr lang="en-US" sz="2000" dirty="0"/>
          </a:p>
        </p:txBody>
      </p:sp>
    </p:spTree>
    <p:extLst>
      <p:ext uri="{BB962C8B-B14F-4D97-AF65-F5344CB8AC3E}">
        <p14:creationId xmlns:p14="http://schemas.microsoft.com/office/powerpoint/2010/main" val="524642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035020" y="2784105"/>
            <a:ext cx="2999285" cy="1781983"/>
          </a:xfrm>
          <a:prstGeom prst="rect">
            <a:avLst/>
          </a:prstGeom>
        </p:spPr>
      </p:pic>
      <p:pic>
        <p:nvPicPr>
          <p:cNvPr id="3" name="Picture 2"/>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89" y="1905881"/>
            <a:ext cx="3035020" cy="2023346"/>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016324" y="757683"/>
            <a:ext cx="3036676" cy="2024451"/>
          </a:xfrm>
          <a:prstGeom prst="rect">
            <a:avLst/>
          </a:prstGeom>
        </p:spPr>
      </p:pic>
      <p:pic>
        <p:nvPicPr>
          <p:cNvPr id="7" name="Picture 6"/>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038194" y="3930213"/>
            <a:ext cx="3105807" cy="2070538"/>
          </a:xfrm>
          <a:prstGeom prst="rect">
            <a:avLst/>
          </a:prstGeom>
        </p:spPr>
      </p:pic>
      <p:pic>
        <p:nvPicPr>
          <p:cNvPr id="8" name="Picture 7"/>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6034304" y="1952954"/>
            <a:ext cx="3109697" cy="2024450"/>
          </a:xfrm>
          <a:prstGeom prst="rect">
            <a:avLst/>
          </a:prstGeom>
        </p:spPr>
      </p:pic>
      <p:pic>
        <p:nvPicPr>
          <p:cNvPr id="9" name="Picture 8"/>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1" y="3930213"/>
            <a:ext cx="3031130" cy="2103085"/>
          </a:xfrm>
          <a:prstGeom prst="rect">
            <a:avLst/>
          </a:prstGeom>
        </p:spPr>
      </p:pic>
      <p:sp>
        <p:nvSpPr>
          <p:cNvPr id="5" name="TextBox 4"/>
          <p:cNvSpPr txBox="1"/>
          <p:nvPr/>
        </p:nvSpPr>
        <p:spPr>
          <a:xfrm>
            <a:off x="165057" y="737389"/>
            <a:ext cx="8754017" cy="1215717"/>
          </a:xfrm>
          <a:prstGeom prst="rect">
            <a:avLst/>
          </a:prstGeom>
          <a:noFill/>
        </p:spPr>
        <p:txBody>
          <a:bodyPr wrap="square" rtlCol="0">
            <a:spAutoFit/>
          </a:bodyPr>
          <a:lstStyle/>
          <a:p>
            <a:pPr algn="ctr"/>
            <a:endParaRPr lang="en-US" sz="100" b="1" spc="450" dirty="0">
              <a:solidFill>
                <a:srgbClr val="F58127"/>
              </a:solidFill>
              <a:latin typeface="Britannic Bold" panose="020B0903060703020204" pitchFamily="34" charset="0"/>
            </a:endParaRPr>
          </a:p>
          <a:p>
            <a:pPr algn="ctr"/>
            <a:r>
              <a:rPr lang="en-US" sz="7200" b="1" spc="450" dirty="0">
                <a:solidFill>
                  <a:srgbClr val="F58127"/>
                </a:solidFill>
                <a:latin typeface="Britannic Bold" panose="020B0903060703020204" pitchFamily="34" charset="0"/>
              </a:rPr>
              <a:t>WELCOME!</a:t>
            </a:r>
          </a:p>
        </p:txBody>
      </p:sp>
      <p:pic>
        <p:nvPicPr>
          <p:cNvPr id="10" name="Picture 9"/>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3034114" y="4569334"/>
            <a:ext cx="3000191" cy="1431416"/>
          </a:xfrm>
          <a:prstGeom prst="rect">
            <a:avLst/>
          </a:prstGeom>
        </p:spPr>
      </p:pic>
    </p:spTree>
    <p:extLst>
      <p:ext uri="{BB962C8B-B14F-4D97-AF65-F5344CB8AC3E}">
        <p14:creationId xmlns:p14="http://schemas.microsoft.com/office/powerpoint/2010/main" val="1513835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Calendar Overview</a:t>
            </a:r>
          </a:p>
        </p:txBody>
      </p:sp>
      <p:sp>
        <p:nvSpPr>
          <p:cNvPr id="7" name="TextBox 6"/>
          <p:cNvSpPr txBox="1"/>
          <p:nvPr/>
        </p:nvSpPr>
        <p:spPr>
          <a:xfrm>
            <a:off x="571500" y="1460500"/>
            <a:ext cx="8001000" cy="3577518"/>
          </a:xfrm>
          <a:prstGeom prst="rect">
            <a:avLst/>
          </a:prstGeom>
          <a:noFill/>
        </p:spPr>
        <p:txBody>
          <a:bodyPr wrap="square" rtlCol="0">
            <a:spAutoFit/>
          </a:bodyPr>
          <a:lstStyle/>
          <a:p>
            <a:r>
              <a:rPr lang="en-US" sz="2000" b="1" dirty="0"/>
              <a:t>Spring</a:t>
            </a:r>
          </a:p>
          <a:p>
            <a:pPr marL="457200" indent="-457200">
              <a:lnSpc>
                <a:spcPct val="150000"/>
              </a:lnSpc>
              <a:buFont typeface="Arial"/>
              <a:buChar char="•"/>
            </a:pPr>
            <a:r>
              <a:rPr lang="en-US" sz="2000" dirty="0"/>
              <a:t>Solo &amp; Ensemble State MPA</a:t>
            </a:r>
          </a:p>
          <a:p>
            <a:pPr marL="457200" indent="-457200">
              <a:lnSpc>
                <a:spcPct val="150000"/>
              </a:lnSpc>
              <a:buFont typeface="Arial"/>
              <a:buChar char="•"/>
            </a:pPr>
            <a:r>
              <a:rPr lang="en-US" sz="2000" dirty="0"/>
              <a:t>All County Jazz (for those who qualify)</a:t>
            </a:r>
          </a:p>
          <a:p>
            <a:pPr marL="457200" indent="-457200">
              <a:lnSpc>
                <a:spcPct val="150000"/>
              </a:lnSpc>
              <a:buFont typeface="Arial"/>
              <a:buChar char="•"/>
            </a:pPr>
            <a:r>
              <a:rPr lang="en-US" sz="2000" dirty="0"/>
              <a:t>Wind Symphony/Jazz Ensemble I Auditions for the following school year</a:t>
            </a:r>
          </a:p>
          <a:p>
            <a:pPr marL="457200" indent="-457200">
              <a:lnSpc>
                <a:spcPct val="150000"/>
              </a:lnSpc>
              <a:buFont typeface="Arial"/>
              <a:buChar char="•"/>
            </a:pPr>
            <a:r>
              <a:rPr lang="en-US" sz="2000" dirty="0"/>
              <a:t>Lakeside Jazz Festival</a:t>
            </a:r>
          </a:p>
          <a:p>
            <a:pPr marL="457200" indent="-457200">
              <a:lnSpc>
                <a:spcPct val="150000"/>
              </a:lnSpc>
              <a:buFont typeface="Arial"/>
              <a:buChar char="•"/>
            </a:pPr>
            <a:r>
              <a:rPr lang="en-US" sz="2000" dirty="0"/>
              <a:t>Spring Concert (concert bands/jazz bands)</a:t>
            </a:r>
          </a:p>
          <a:p>
            <a:pPr marL="457200" indent="-457200">
              <a:lnSpc>
                <a:spcPct val="150000"/>
              </a:lnSpc>
              <a:buFont typeface="Arial"/>
              <a:buChar char="•"/>
            </a:pPr>
            <a:r>
              <a:rPr lang="en-US" sz="2000" dirty="0"/>
              <a:t>Color Guard Showcase</a:t>
            </a:r>
          </a:p>
        </p:txBody>
      </p:sp>
    </p:spTree>
    <p:extLst>
      <p:ext uri="{BB962C8B-B14F-4D97-AF65-F5344CB8AC3E}">
        <p14:creationId xmlns:p14="http://schemas.microsoft.com/office/powerpoint/2010/main" val="3657602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Website</a:t>
            </a:r>
          </a:p>
        </p:txBody>
      </p:sp>
      <p:sp>
        <p:nvSpPr>
          <p:cNvPr id="7" name="TextBox 6"/>
          <p:cNvSpPr txBox="1"/>
          <p:nvPr/>
        </p:nvSpPr>
        <p:spPr>
          <a:xfrm>
            <a:off x="570706" y="2935743"/>
            <a:ext cx="8001000" cy="584775"/>
          </a:xfrm>
          <a:prstGeom prst="rect">
            <a:avLst/>
          </a:prstGeom>
          <a:noFill/>
        </p:spPr>
        <p:txBody>
          <a:bodyPr wrap="square" rtlCol="0">
            <a:spAutoFit/>
          </a:bodyPr>
          <a:lstStyle/>
          <a:p>
            <a:pPr algn="ctr"/>
            <a:r>
              <a:rPr lang="en-US" sz="3200" b="1" dirty="0">
                <a:solidFill>
                  <a:srgbClr val="FF9300"/>
                </a:solidFill>
                <a:hlinkClick r:id="rId2">
                  <a:extLst>
                    <a:ext uri="{A12FA001-AC4F-418D-AE19-62706E023703}">
                      <ahyp:hlinkClr xmlns:ahyp="http://schemas.microsoft.com/office/drawing/2018/hyperlinkcolor" val="tx"/>
                    </a:ext>
                  </a:extLst>
                </a:hlinkClick>
              </a:rPr>
              <a:t>WinterParkHSBand.com</a:t>
            </a:r>
            <a:endParaRPr lang="en-US" sz="3200" b="1" dirty="0">
              <a:solidFill>
                <a:srgbClr val="FF9300"/>
              </a:solidFill>
            </a:endParaRPr>
          </a:p>
        </p:txBody>
      </p:sp>
    </p:spTree>
    <p:extLst>
      <p:ext uri="{BB962C8B-B14F-4D97-AF65-F5344CB8AC3E}">
        <p14:creationId xmlns:p14="http://schemas.microsoft.com/office/powerpoint/2010/main" val="3428529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Charms</a:t>
            </a:r>
          </a:p>
        </p:txBody>
      </p:sp>
      <p:sp>
        <p:nvSpPr>
          <p:cNvPr id="7" name="TextBox 6"/>
          <p:cNvSpPr txBox="1"/>
          <p:nvPr/>
        </p:nvSpPr>
        <p:spPr>
          <a:xfrm>
            <a:off x="571500" y="1460500"/>
            <a:ext cx="8001000" cy="5324535"/>
          </a:xfrm>
          <a:prstGeom prst="rect">
            <a:avLst/>
          </a:prstGeom>
          <a:noFill/>
        </p:spPr>
        <p:txBody>
          <a:bodyPr wrap="square" rtlCol="0">
            <a:spAutoFit/>
          </a:bodyPr>
          <a:lstStyle/>
          <a:p>
            <a:pPr marL="285750" indent="-285750">
              <a:buFont typeface="Arial"/>
              <a:buChar char="•"/>
            </a:pPr>
            <a:r>
              <a:rPr lang="en-US" sz="2000" dirty="0"/>
              <a:t>Primary Method of Communication between Directors and Parents/Students in addition to website.</a:t>
            </a:r>
          </a:p>
          <a:p>
            <a:pPr marL="285750" indent="-285750">
              <a:buFont typeface="Arial"/>
              <a:buChar char="•"/>
            </a:pPr>
            <a:endParaRPr lang="en-US" sz="2000" dirty="0"/>
          </a:p>
          <a:p>
            <a:pPr marL="285750" indent="-285750">
              <a:buFont typeface="Arial"/>
              <a:buChar char="•"/>
            </a:pPr>
            <a:r>
              <a:rPr lang="en-US" sz="2000" dirty="0"/>
              <a:t>Will be available to incoming students and families </a:t>
            </a:r>
            <a:r>
              <a:rPr lang="en-US" sz="2000" b="1" dirty="0"/>
              <a:t>after</a:t>
            </a:r>
            <a:r>
              <a:rPr lang="en-US" sz="2000" dirty="0"/>
              <a:t> Registration forms due date.</a:t>
            </a:r>
          </a:p>
          <a:p>
            <a:pPr marL="285750" indent="-285750">
              <a:buFont typeface="Arial"/>
              <a:buChar char="•"/>
            </a:pPr>
            <a:endParaRPr lang="en-US" sz="2000" dirty="0"/>
          </a:p>
          <a:p>
            <a:pPr marL="285750" indent="-285750">
              <a:buFont typeface="Arial"/>
              <a:buChar char="•"/>
            </a:pPr>
            <a:r>
              <a:rPr lang="en-US" sz="2000" b="1" spc="600" dirty="0">
                <a:solidFill>
                  <a:srgbClr val="FF9300"/>
                </a:solidFill>
                <a:hlinkClick r:id="rId2">
                  <a:extLst>
                    <a:ext uri="{A12FA001-AC4F-418D-AE19-62706E023703}">
                      <ahyp:hlinkClr xmlns:ahyp="http://schemas.microsoft.com/office/drawing/2018/hyperlinkcolor" val="tx"/>
                    </a:ext>
                  </a:extLst>
                </a:hlinkClick>
              </a:rPr>
              <a:t>WWW.CHARMSOFFICE.COM</a:t>
            </a:r>
            <a:endParaRPr lang="en-US" sz="2000" b="1" spc="600" dirty="0">
              <a:solidFill>
                <a:srgbClr val="FF9300"/>
              </a:solidFill>
            </a:endParaRPr>
          </a:p>
          <a:p>
            <a:pPr marL="285750" indent="-285750">
              <a:buFont typeface="Arial"/>
              <a:buChar char="•"/>
            </a:pPr>
            <a:endParaRPr lang="en-US" sz="2000" dirty="0"/>
          </a:p>
          <a:p>
            <a:pPr marL="285750" indent="-285750">
              <a:buFont typeface="Arial"/>
              <a:buChar char="•"/>
            </a:pPr>
            <a:r>
              <a:rPr lang="en-US" sz="2000" dirty="0"/>
              <a:t>Enter/Login</a:t>
            </a:r>
          </a:p>
          <a:p>
            <a:pPr marL="285750" indent="-285750">
              <a:buFont typeface="Arial"/>
              <a:buChar char="•"/>
            </a:pPr>
            <a:endParaRPr lang="en-US" sz="2000" dirty="0"/>
          </a:p>
          <a:p>
            <a:pPr marL="285750" indent="-285750">
              <a:buFont typeface="Arial"/>
              <a:buChar char="•"/>
            </a:pPr>
            <a:r>
              <a:rPr lang="en-US" sz="2000" dirty="0"/>
              <a:t>Parents/Students/Members</a:t>
            </a:r>
          </a:p>
          <a:p>
            <a:pPr marL="285750" indent="-285750">
              <a:buFont typeface="Arial"/>
              <a:buChar char="•"/>
            </a:pPr>
            <a:endParaRPr lang="en-US" sz="2000" dirty="0"/>
          </a:p>
          <a:p>
            <a:pPr marL="285750" indent="-285750">
              <a:buFont typeface="Arial"/>
              <a:buChar char="•"/>
            </a:pPr>
            <a:r>
              <a:rPr lang="en-US" sz="2000" dirty="0"/>
              <a:t>School Code: </a:t>
            </a:r>
            <a:r>
              <a:rPr lang="en-US" sz="2000" b="1" spc="600" dirty="0"/>
              <a:t>WINTERPARKHSBAND</a:t>
            </a:r>
          </a:p>
          <a:p>
            <a:pPr marL="285750" indent="-285750">
              <a:buFont typeface="Arial"/>
              <a:buChar char="•"/>
            </a:pPr>
            <a:endParaRPr lang="en-US" sz="2000" b="1" spc="600" dirty="0"/>
          </a:p>
          <a:p>
            <a:pPr marL="285750" indent="-285750">
              <a:buFont typeface="Arial"/>
              <a:buChar char="•"/>
            </a:pPr>
            <a:r>
              <a:rPr lang="en-US" sz="2000" dirty="0"/>
              <a:t>Student ID is initial password, then unique password</a:t>
            </a:r>
          </a:p>
          <a:p>
            <a:endParaRPr lang="en-US" sz="2000" dirty="0"/>
          </a:p>
          <a:p>
            <a:pPr marL="285750" indent="-285750">
              <a:buFont typeface="Arial"/>
              <a:buChar char="•"/>
            </a:pPr>
            <a:r>
              <a:rPr lang="en-US" sz="2000" dirty="0"/>
              <a:t>Do not use “Email Staff” – not OCPS mail compatible </a:t>
            </a:r>
          </a:p>
        </p:txBody>
      </p:sp>
    </p:spTree>
    <p:extLst>
      <p:ext uri="{BB962C8B-B14F-4D97-AF65-F5344CB8AC3E}">
        <p14:creationId xmlns:p14="http://schemas.microsoft.com/office/powerpoint/2010/main" val="502771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Important Dates</a:t>
            </a:r>
          </a:p>
        </p:txBody>
      </p:sp>
      <p:sp>
        <p:nvSpPr>
          <p:cNvPr id="7" name="TextBox 6"/>
          <p:cNvSpPr txBox="1"/>
          <p:nvPr/>
        </p:nvSpPr>
        <p:spPr>
          <a:xfrm>
            <a:off x="571500" y="1460500"/>
            <a:ext cx="8001000" cy="2862322"/>
          </a:xfrm>
          <a:prstGeom prst="rect">
            <a:avLst/>
          </a:prstGeom>
          <a:noFill/>
        </p:spPr>
        <p:txBody>
          <a:bodyPr wrap="square" rtlCol="0">
            <a:spAutoFit/>
          </a:bodyPr>
          <a:lstStyle/>
          <a:p>
            <a:r>
              <a:rPr lang="en-US" sz="2000" b="1" dirty="0"/>
              <a:t>Band Registration Google Form Due</a:t>
            </a:r>
          </a:p>
          <a:p>
            <a:pPr marL="457200" indent="-457200">
              <a:buFont typeface="Arial"/>
              <a:buChar char="•"/>
            </a:pPr>
            <a:endParaRPr lang="en-US" sz="2000" dirty="0"/>
          </a:p>
          <a:p>
            <a:pPr marL="457200" indent="-457200">
              <a:buFont typeface="Arial"/>
              <a:buChar char="•"/>
            </a:pPr>
            <a:r>
              <a:rPr lang="en-US" sz="2000" dirty="0"/>
              <a:t>Tuesday, May 5</a:t>
            </a:r>
          </a:p>
          <a:p>
            <a:endParaRPr lang="en-US" sz="2000" dirty="0"/>
          </a:p>
          <a:p>
            <a:pPr marL="457200" indent="-457200">
              <a:buFont typeface="Arial"/>
              <a:buChar char="•"/>
            </a:pPr>
            <a:r>
              <a:rPr lang="en-US" sz="2000" b="1" dirty="0"/>
              <a:t>Not the same </a:t>
            </a:r>
            <a:r>
              <a:rPr lang="en-US" sz="2000" dirty="0"/>
              <a:t>as “course registration” done back in January.</a:t>
            </a:r>
          </a:p>
          <a:p>
            <a:endParaRPr lang="en-US" sz="2000" dirty="0"/>
          </a:p>
          <a:p>
            <a:pPr marL="457200" indent="-457200">
              <a:buFont typeface="Arial"/>
              <a:buChar char="•"/>
            </a:pPr>
            <a:r>
              <a:rPr lang="en-US" sz="2000" dirty="0"/>
              <a:t>Please fill out form thoroughly and completely!</a:t>
            </a:r>
          </a:p>
          <a:p>
            <a:pPr marL="457200" indent="-457200">
              <a:buFont typeface="Arial"/>
              <a:buChar char="•"/>
            </a:pPr>
            <a:endParaRPr lang="en-US" sz="2000" dirty="0"/>
          </a:p>
          <a:p>
            <a:pPr marL="457200" indent="-457200">
              <a:buFont typeface="Arial"/>
              <a:buChar char="•"/>
            </a:pPr>
            <a:r>
              <a:rPr lang="en-US" sz="2000" dirty="0">
                <a:solidFill>
                  <a:srgbClr val="FF9300"/>
                </a:solidFill>
                <a:hlinkClick r:id="rId2">
                  <a:extLst>
                    <a:ext uri="{A12FA001-AC4F-418D-AE19-62706E023703}">
                      <ahyp:hlinkClr xmlns:ahyp="http://schemas.microsoft.com/office/drawing/2018/hyperlinkcolor" val="tx"/>
                    </a:ext>
                  </a:extLst>
                </a:hlinkClick>
              </a:rPr>
              <a:t>2020/2021 Band Registration Form</a:t>
            </a:r>
            <a:endParaRPr lang="en-US" sz="2000" dirty="0">
              <a:solidFill>
                <a:srgbClr val="FF9300"/>
              </a:solidFill>
            </a:endParaRPr>
          </a:p>
        </p:txBody>
      </p:sp>
    </p:spTree>
    <p:extLst>
      <p:ext uri="{BB962C8B-B14F-4D97-AF65-F5344CB8AC3E}">
        <p14:creationId xmlns:p14="http://schemas.microsoft.com/office/powerpoint/2010/main" val="1106681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Important Dates</a:t>
            </a:r>
          </a:p>
        </p:txBody>
      </p:sp>
      <p:sp>
        <p:nvSpPr>
          <p:cNvPr id="7" name="TextBox 6"/>
          <p:cNvSpPr txBox="1"/>
          <p:nvPr/>
        </p:nvSpPr>
        <p:spPr>
          <a:xfrm>
            <a:off x="571500" y="1460500"/>
            <a:ext cx="8001000" cy="3477875"/>
          </a:xfrm>
          <a:prstGeom prst="rect">
            <a:avLst/>
          </a:prstGeom>
          <a:noFill/>
        </p:spPr>
        <p:txBody>
          <a:bodyPr wrap="square" rtlCol="0">
            <a:spAutoFit/>
          </a:bodyPr>
          <a:lstStyle/>
          <a:p>
            <a:r>
              <a:rPr lang="en-US" sz="2000" b="1" dirty="0"/>
              <a:t>Meet and Greet Sectional Zoom Meetings</a:t>
            </a:r>
          </a:p>
          <a:p>
            <a:pPr marL="457200" indent="-457200">
              <a:buFont typeface="Arial"/>
              <a:buChar char="•"/>
            </a:pPr>
            <a:endParaRPr lang="en-US" sz="2000" dirty="0"/>
          </a:p>
          <a:p>
            <a:pPr marL="457200" indent="-457200">
              <a:buFont typeface="Arial"/>
              <a:buChar char="•"/>
            </a:pPr>
            <a:r>
              <a:rPr lang="en-US" sz="2000" dirty="0"/>
              <a:t>Schedule TBA</a:t>
            </a:r>
          </a:p>
          <a:p>
            <a:pPr marL="457200" indent="-457200">
              <a:buFont typeface="Arial"/>
              <a:buChar char="•"/>
            </a:pPr>
            <a:endParaRPr lang="en-US" sz="2000" dirty="0"/>
          </a:p>
          <a:p>
            <a:pPr marL="457200" indent="-457200">
              <a:buFont typeface="Arial"/>
              <a:buChar char="•"/>
            </a:pPr>
            <a:r>
              <a:rPr lang="en-US" sz="2000" dirty="0"/>
              <a:t>Informal Zoom meetings so students can begin to get to know each other for the upcoming school year</a:t>
            </a:r>
          </a:p>
          <a:p>
            <a:pPr marL="457200" indent="-457200">
              <a:buFont typeface="Arial"/>
              <a:buChar char="•"/>
            </a:pPr>
            <a:endParaRPr lang="en-US" sz="2000" dirty="0"/>
          </a:p>
          <a:p>
            <a:pPr marL="457200" indent="-457200">
              <a:buFont typeface="Arial"/>
              <a:buChar char="•"/>
            </a:pPr>
            <a:r>
              <a:rPr lang="en-US" sz="2000" dirty="0"/>
              <a:t>Will begin in the weeks after Band Registration Google Form is due and we have contact information for incoming and returning students.</a:t>
            </a:r>
          </a:p>
          <a:p>
            <a:endParaRPr lang="en-US" sz="2000" dirty="0"/>
          </a:p>
        </p:txBody>
      </p:sp>
    </p:spTree>
    <p:extLst>
      <p:ext uri="{BB962C8B-B14F-4D97-AF65-F5344CB8AC3E}">
        <p14:creationId xmlns:p14="http://schemas.microsoft.com/office/powerpoint/2010/main" val="1614673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Important Dates</a:t>
            </a:r>
          </a:p>
        </p:txBody>
      </p:sp>
      <p:sp>
        <p:nvSpPr>
          <p:cNvPr id="7" name="TextBox 6"/>
          <p:cNvSpPr txBox="1"/>
          <p:nvPr/>
        </p:nvSpPr>
        <p:spPr>
          <a:xfrm>
            <a:off x="571500" y="1460500"/>
            <a:ext cx="8001000" cy="4401205"/>
          </a:xfrm>
          <a:prstGeom prst="rect">
            <a:avLst/>
          </a:prstGeom>
          <a:noFill/>
        </p:spPr>
        <p:txBody>
          <a:bodyPr wrap="square" rtlCol="0">
            <a:spAutoFit/>
          </a:bodyPr>
          <a:lstStyle/>
          <a:p>
            <a:r>
              <a:rPr lang="en-US" sz="2000" b="1" dirty="0"/>
              <a:t>Summer Sectionals</a:t>
            </a:r>
          </a:p>
          <a:p>
            <a:pPr marL="457200" indent="-457200">
              <a:buFont typeface="Arial"/>
              <a:buChar char="•"/>
            </a:pPr>
            <a:endParaRPr lang="en-US" sz="2000" dirty="0"/>
          </a:p>
          <a:p>
            <a:pPr marL="457200" indent="-457200">
              <a:buFont typeface="Arial"/>
              <a:buChar char="•"/>
            </a:pPr>
            <a:r>
              <a:rPr lang="en-US" sz="2000" dirty="0"/>
              <a:t>Pending access to instruments for summer check-out.</a:t>
            </a:r>
          </a:p>
          <a:p>
            <a:pPr marL="457200" indent="-457200">
              <a:buFont typeface="Arial"/>
              <a:buChar char="•"/>
            </a:pPr>
            <a:endParaRPr lang="en-US" sz="2000" dirty="0"/>
          </a:p>
          <a:p>
            <a:pPr marL="457200" indent="-457200">
              <a:buFont typeface="Arial"/>
              <a:buChar char="•"/>
            </a:pPr>
            <a:r>
              <a:rPr lang="en-US" sz="2000" dirty="0"/>
              <a:t>Varies from section to section.</a:t>
            </a:r>
          </a:p>
          <a:p>
            <a:pPr marL="457200" indent="-457200">
              <a:buFont typeface="Arial"/>
              <a:buChar char="•"/>
            </a:pPr>
            <a:endParaRPr lang="en-US" sz="2000" dirty="0"/>
          </a:p>
          <a:p>
            <a:pPr marL="457200" indent="-457200">
              <a:buFont typeface="Arial"/>
              <a:buChar char="•"/>
            </a:pPr>
            <a:r>
              <a:rPr lang="en-US" sz="2000" dirty="0"/>
              <a:t>Schedule for summer sectionals will *hopefully* be established prior to Last Day of School.</a:t>
            </a:r>
          </a:p>
          <a:p>
            <a:pPr marL="457200" indent="-457200">
              <a:buFont typeface="Arial"/>
              <a:buChar char="•"/>
            </a:pPr>
            <a:endParaRPr lang="en-US" sz="2000" dirty="0"/>
          </a:p>
          <a:p>
            <a:pPr marL="457200" indent="-457200">
              <a:buFont typeface="Arial"/>
              <a:buChar char="•"/>
            </a:pPr>
            <a:r>
              <a:rPr lang="en-US" sz="2000" dirty="0"/>
              <a:t>Not “mandatory,” but students should attend if they are in town. They are a huge benefit to the over success of the individual student and the Band as a whole, and make band camp much more enjoyable!</a:t>
            </a:r>
          </a:p>
          <a:p>
            <a:endParaRPr lang="en-US" sz="2000" dirty="0"/>
          </a:p>
        </p:txBody>
      </p:sp>
    </p:spTree>
    <p:extLst>
      <p:ext uri="{BB962C8B-B14F-4D97-AF65-F5344CB8AC3E}">
        <p14:creationId xmlns:p14="http://schemas.microsoft.com/office/powerpoint/2010/main" val="1587893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Important Dates</a:t>
            </a:r>
          </a:p>
        </p:txBody>
      </p:sp>
      <p:sp>
        <p:nvSpPr>
          <p:cNvPr id="7" name="TextBox 6"/>
          <p:cNvSpPr txBox="1"/>
          <p:nvPr/>
        </p:nvSpPr>
        <p:spPr>
          <a:xfrm>
            <a:off x="571500" y="1460500"/>
            <a:ext cx="8001000" cy="5693866"/>
          </a:xfrm>
          <a:prstGeom prst="rect">
            <a:avLst/>
          </a:prstGeom>
          <a:noFill/>
        </p:spPr>
        <p:txBody>
          <a:bodyPr wrap="square" rtlCol="0">
            <a:spAutoFit/>
          </a:bodyPr>
          <a:lstStyle/>
          <a:p>
            <a:r>
              <a:rPr lang="en-US" sz="2000" b="1" dirty="0"/>
              <a:t>Marching Band Camp Week One</a:t>
            </a:r>
          </a:p>
          <a:p>
            <a:pPr marL="457200" indent="-457200">
              <a:buFont typeface="Arial"/>
              <a:buChar char="•"/>
            </a:pPr>
            <a:endParaRPr lang="en-US" sz="400" dirty="0"/>
          </a:p>
          <a:p>
            <a:pPr marL="457200" indent="-457200">
              <a:buFont typeface="Arial"/>
              <a:buChar char="•"/>
            </a:pPr>
            <a:r>
              <a:rPr lang="en-US" sz="2000" dirty="0"/>
              <a:t>Monday, July 20 </a:t>
            </a:r>
          </a:p>
          <a:p>
            <a:pPr marL="914400" lvl="1" indent="-457200">
              <a:buFont typeface="Arial"/>
              <a:buChar char="•"/>
            </a:pPr>
            <a:r>
              <a:rPr lang="en-US" sz="2000" dirty="0"/>
              <a:t>Color Guard &amp; Percussion 9 AM – 12 PM</a:t>
            </a:r>
          </a:p>
          <a:p>
            <a:pPr marL="457200" indent="-457200">
              <a:buFont typeface="Arial"/>
              <a:buChar char="•"/>
            </a:pPr>
            <a:endParaRPr lang="en-US" sz="2000" dirty="0"/>
          </a:p>
          <a:p>
            <a:pPr marL="457200" indent="-457200">
              <a:buFont typeface="Arial"/>
              <a:buChar char="•"/>
            </a:pPr>
            <a:r>
              <a:rPr lang="en-US" sz="2000" dirty="0"/>
              <a:t>Tuesday, July 21 </a:t>
            </a:r>
          </a:p>
          <a:p>
            <a:pPr marL="914400" lvl="1" indent="-457200">
              <a:buFont typeface="Arial"/>
              <a:buChar char="•"/>
            </a:pPr>
            <a:r>
              <a:rPr lang="en-US" sz="2000" dirty="0"/>
              <a:t>Color Guard &amp; Percussion 9 AM – 12 PM</a:t>
            </a:r>
          </a:p>
          <a:p>
            <a:pPr marL="914400" lvl="1" indent="-457200">
              <a:buFont typeface="Arial"/>
              <a:buChar char="•"/>
            </a:pPr>
            <a:r>
              <a:rPr lang="en-US" sz="2000" dirty="0"/>
              <a:t>New Marchers &amp; Leadership 9 AM – 12 PM</a:t>
            </a:r>
          </a:p>
          <a:p>
            <a:pPr marL="457200" indent="-457200">
              <a:buFont typeface="Arial"/>
              <a:buChar char="•"/>
            </a:pPr>
            <a:endParaRPr lang="en-US" sz="2000" dirty="0"/>
          </a:p>
          <a:p>
            <a:pPr marL="457200" indent="-457200">
              <a:buFont typeface="Arial"/>
              <a:buChar char="•"/>
            </a:pPr>
            <a:r>
              <a:rPr lang="en-US" sz="2000" dirty="0"/>
              <a:t>Wednesday, July 22</a:t>
            </a:r>
          </a:p>
          <a:p>
            <a:pPr marL="914400" lvl="1" indent="-457200">
              <a:buFont typeface="Arial"/>
              <a:buChar char="•"/>
            </a:pPr>
            <a:r>
              <a:rPr lang="en-US" sz="2000" dirty="0"/>
              <a:t>ALL SOTW 9 AM – 5 PM</a:t>
            </a:r>
          </a:p>
          <a:p>
            <a:pPr marL="914400" lvl="1" indent="-457200">
              <a:buFont typeface="Arial"/>
              <a:buChar char="•"/>
            </a:pPr>
            <a:r>
              <a:rPr lang="en-US" sz="2000" dirty="0"/>
              <a:t>Lunch will be served here on campus for those who purchased Band Camp Meals.</a:t>
            </a:r>
          </a:p>
          <a:p>
            <a:pPr marL="914400" lvl="1" indent="-457200">
              <a:buFont typeface="Arial"/>
              <a:buChar char="•"/>
            </a:pPr>
            <a:endParaRPr lang="en-US" sz="2000" dirty="0"/>
          </a:p>
          <a:p>
            <a:pPr marL="457200" indent="-457200">
              <a:buFont typeface="Arial"/>
              <a:buChar char="•"/>
            </a:pPr>
            <a:r>
              <a:rPr lang="en-US" sz="2000" dirty="0"/>
              <a:t>Thursday, July 23</a:t>
            </a:r>
          </a:p>
          <a:p>
            <a:pPr marL="914400" lvl="1" indent="-457200">
              <a:buFont typeface="Arial"/>
              <a:buChar char="•"/>
            </a:pPr>
            <a:r>
              <a:rPr lang="en-US" sz="2000" dirty="0"/>
              <a:t>ALL SOTW 9 AM – 5 PM</a:t>
            </a:r>
          </a:p>
          <a:p>
            <a:pPr marL="914400" lvl="1" indent="-457200">
              <a:buFont typeface="Arial"/>
              <a:buChar char="•"/>
            </a:pPr>
            <a:r>
              <a:rPr lang="en-US" sz="2000" dirty="0"/>
              <a:t>Lunch will be served here on campus for those </a:t>
            </a:r>
            <a:r>
              <a:rPr lang="en-US" sz="2000"/>
              <a:t>who purchased Band </a:t>
            </a:r>
            <a:r>
              <a:rPr lang="en-US" sz="2000" dirty="0"/>
              <a:t>Camp Meals.</a:t>
            </a:r>
          </a:p>
          <a:p>
            <a:pPr marL="342900" indent="-342900">
              <a:buFont typeface="Arial" panose="020B0604020202020204" pitchFamily="34" charset="0"/>
              <a:buChar char="•"/>
            </a:pPr>
            <a:endParaRPr lang="en-US" sz="2000" dirty="0"/>
          </a:p>
        </p:txBody>
      </p:sp>
    </p:spTree>
    <p:extLst>
      <p:ext uri="{BB962C8B-B14F-4D97-AF65-F5344CB8AC3E}">
        <p14:creationId xmlns:p14="http://schemas.microsoft.com/office/powerpoint/2010/main" val="612855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Important Dates</a:t>
            </a:r>
          </a:p>
        </p:txBody>
      </p:sp>
      <p:sp>
        <p:nvSpPr>
          <p:cNvPr id="7" name="TextBox 6"/>
          <p:cNvSpPr txBox="1"/>
          <p:nvPr/>
        </p:nvSpPr>
        <p:spPr>
          <a:xfrm>
            <a:off x="571500" y="1460500"/>
            <a:ext cx="8001000" cy="4401205"/>
          </a:xfrm>
          <a:prstGeom prst="rect">
            <a:avLst/>
          </a:prstGeom>
          <a:noFill/>
        </p:spPr>
        <p:txBody>
          <a:bodyPr wrap="square" rtlCol="0">
            <a:spAutoFit/>
          </a:bodyPr>
          <a:lstStyle/>
          <a:p>
            <a:r>
              <a:rPr lang="en-US" sz="2000" b="1" dirty="0"/>
              <a:t>Marching Band Camp Week Two</a:t>
            </a:r>
          </a:p>
          <a:p>
            <a:pPr marL="457200" indent="-457200">
              <a:buFont typeface="Arial"/>
              <a:buChar char="•"/>
            </a:pPr>
            <a:endParaRPr lang="en-US" sz="2000" dirty="0"/>
          </a:p>
          <a:p>
            <a:pPr marL="457200" indent="-457200">
              <a:buFont typeface="Arial"/>
              <a:buChar char="•"/>
            </a:pPr>
            <a:r>
              <a:rPr lang="en-US" sz="2000" dirty="0"/>
              <a:t>Monday, July 27 – Friday, July 31</a:t>
            </a:r>
          </a:p>
          <a:p>
            <a:pPr marL="914400" lvl="1" indent="-457200">
              <a:buFont typeface="Arial"/>
              <a:buChar char="•"/>
            </a:pPr>
            <a:r>
              <a:rPr lang="en-US" sz="2000" dirty="0"/>
              <a:t>ALL SOTW students each day</a:t>
            </a:r>
          </a:p>
          <a:p>
            <a:pPr marL="457200" indent="-457200">
              <a:buFont typeface="Arial"/>
              <a:buChar char="•"/>
            </a:pPr>
            <a:endParaRPr lang="en-US" sz="2000" dirty="0"/>
          </a:p>
          <a:p>
            <a:pPr marL="457200" indent="-457200">
              <a:buFont typeface="Arial"/>
              <a:buChar char="•"/>
            </a:pPr>
            <a:r>
              <a:rPr lang="en-US" sz="2000" dirty="0"/>
              <a:t>9 AM – 9 PM</a:t>
            </a:r>
          </a:p>
          <a:p>
            <a:pPr marL="457200" indent="-457200">
              <a:buFont typeface="Arial"/>
              <a:buChar char="•"/>
            </a:pPr>
            <a:endParaRPr lang="en-US" sz="2000" dirty="0"/>
          </a:p>
          <a:p>
            <a:pPr marL="457200" indent="-457200">
              <a:buFont typeface="Arial"/>
              <a:buChar char="•"/>
            </a:pPr>
            <a:r>
              <a:rPr lang="en-US" sz="2000" dirty="0"/>
              <a:t>Students bring own lunch.</a:t>
            </a:r>
          </a:p>
          <a:p>
            <a:pPr marL="457200" indent="-457200">
              <a:buFont typeface="Arial"/>
              <a:buChar char="•"/>
            </a:pPr>
            <a:endParaRPr lang="en-US" sz="2000" dirty="0"/>
          </a:p>
          <a:p>
            <a:pPr marL="457200" indent="-457200">
              <a:buFont typeface="Arial"/>
              <a:buChar char="•"/>
            </a:pPr>
            <a:r>
              <a:rPr lang="en-US" sz="2000" dirty="0"/>
              <a:t>Dinner provided for students who purchased Band Camp Meals.</a:t>
            </a:r>
          </a:p>
          <a:p>
            <a:pPr marL="457200" indent="-457200">
              <a:buFont typeface="Arial"/>
              <a:buChar char="•"/>
            </a:pPr>
            <a:endParaRPr lang="en-US" sz="2000" dirty="0"/>
          </a:p>
          <a:p>
            <a:pPr marL="457200" indent="-457200">
              <a:buFont typeface="Arial"/>
              <a:buChar char="•"/>
            </a:pPr>
            <a:r>
              <a:rPr lang="en-US" sz="2000" dirty="0"/>
              <a:t>Mandatory Band Booster Meeting – Friday, July 31, 6:30 PM</a:t>
            </a:r>
          </a:p>
          <a:p>
            <a:pPr marL="457200" indent="-457200">
              <a:buFont typeface="Arial"/>
              <a:buChar char="•"/>
            </a:pPr>
            <a:endParaRPr lang="en-US" sz="2000" dirty="0"/>
          </a:p>
          <a:p>
            <a:pPr marL="457200" indent="-457200">
              <a:buFont typeface="Arial"/>
              <a:buChar char="•"/>
            </a:pPr>
            <a:r>
              <a:rPr lang="en-US" sz="2000" dirty="0"/>
              <a:t>“Premiere Show” on Friday, July 31 beginning at 8:00 PM.</a:t>
            </a:r>
          </a:p>
        </p:txBody>
      </p:sp>
    </p:spTree>
    <p:extLst>
      <p:ext uri="{BB962C8B-B14F-4D97-AF65-F5344CB8AC3E}">
        <p14:creationId xmlns:p14="http://schemas.microsoft.com/office/powerpoint/2010/main" val="40077769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Contacts</a:t>
            </a:r>
          </a:p>
        </p:txBody>
      </p:sp>
      <p:sp>
        <p:nvSpPr>
          <p:cNvPr id="7" name="TextBox 6"/>
          <p:cNvSpPr txBox="1"/>
          <p:nvPr/>
        </p:nvSpPr>
        <p:spPr>
          <a:xfrm>
            <a:off x="571500" y="1460500"/>
            <a:ext cx="8001000" cy="4401205"/>
          </a:xfrm>
          <a:prstGeom prst="rect">
            <a:avLst/>
          </a:prstGeom>
          <a:noFill/>
        </p:spPr>
        <p:txBody>
          <a:bodyPr wrap="square" rtlCol="0">
            <a:spAutoFit/>
          </a:bodyPr>
          <a:lstStyle/>
          <a:p>
            <a:r>
              <a:rPr lang="en-US" sz="2000" b="1" dirty="0"/>
              <a:t>Michael Clemente</a:t>
            </a:r>
          </a:p>
          <a:p>
            <a:pPr marL="457200" indent="-457200">
              <a:lnSpc>
                <a:spcPct val="150000"/>
              </a:lnSpc>
              <a:buFont typeface="Arial"/>
              <a:buChar char="•"/>
            </a:pPr>
            <a:r>
              <a:rPr lang="en-US" sz="2000" dirty="0"/>
              <a:t>Director of Bands</a:t>
            </a:r>
          </a:p>
          <a:p>
            <a:pPr marL="457200" indent="-457200">
              <a:lnSpc>
                <a:spcPct val="150000"/>
              </a:lnSpc>
              <a:buFont typeface="Arial"/>
              <a:buChar char="•"/>
            </a:pPr>
            <a:r>
              <a:rPr lang="en-US" sz="2000" b="1" spc="300" dirty="0" err="1"/>
              <a:t>Michael.Clemente@ocps.net</a:t>
            </a:r>
            <a:endParaRPr lang="en-US" sz="2000" b="1" spc="300" dirty="0"/>
          </a:p>
          <a:p>
            <a:pPr>
              <a:lnSpc>
                <a:spcPct val="150000"/>
              </a:lnSpc>
            </a:pPr>
            <a:endParaRPr lang="en-US" sz="2000" dirty="0"/>
          </a:p>
          <a:p>
            <a:pPr>
              <a:lnSpc>
                <a:spcPct val="150000"/>
              </a:lnSpc>
            </a:pPr>
            <a:endParaRPr lang="en-US" sz="2000" dirty="0"/>
          </a:p>
          <a:p>
            <a:pPr>
              <a:lnSpc>
                <a:spcPct val="150000"/>
              </a:lnSpc>
            </a:pPr>
            <a:endParaRPr lang="en-US" sz="2000" dirty="0"/>
          </a:p>
          <a:p>
            <a:r>
              <a:rPr lang="en-US" sz="2000" b="1" dirty="0"/>
              <a:t>Daniel Smith</a:t>
            </a:r>
          </a:p>
          <a:p>
            <a:pPr marL="457200" indent="-457200">
              <a:lnSpc>
                <a:spcPct val="150000"/>
              </a:lnSpc>
              <a:buFont typeface="Arial"/>
              <a:buChar char="•"/>
            </a:pPr>
            <a:r>
              <a:rPr lang="en-US" sz="2000" dirty="0"/>
              <a:t>Associate Director of Bands</a:t>
            </a:r>
          </a:p>
          <a:p>
            <a:pPr marL="457200" indent="-457200">
              <a:lnSpc>
                <a:spcPct val="150000"/>
              </a:lnSpc>
              <a:buFont typeface="Arial"/>
              <a:buChar char="•"/>
            </a:pPr>
            <a:r>
              <a:rPr lang="en-US" sz="2000" b="1" spc="300" dirty="0"/>
              <a:t>Daniel.Smith2@ocps.net</a:t>
            </a:r>
          </a:p>
          <a:p>
            <a:pPr>
              <a:lnSpc>
                <a:spcPct val="150000"/>
              </a:lnSpc>
            </a:pPr>
            <a:endParaRPr lang="en-US" sz="2000" dirty="0"/>
          </a:p>
        </p:txBody>
      </p:sp>
    </p:spTree>
    <p:extLst>
      <p:ext uri="{BB962C8B-B14F-4D97-AF65-F5344CB8AC3E}">
        <p14:creationId xmlns:p14="http://schemas.microsoft.com/office/powerpoint/2010/main" val="28240680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Contacts</a:t>
            </a:r>
          </a:p>
        </p:txBody>
      </p:sp>
      <p:sp>
        <p:nvSpPr>
          <p:cNvPr id="7" name="TextBox 6"/>
          <p:cNvSpPr txBox="1"/>
          <p:nvPr/>
        </p:nvSpPr>
        <p:spPr>
          <a:xfrm>
            <a:off x="571500" y="1460500"/>
            <a:ext cx="8001000" cy="4247317"/>
          </a:xfrm>
          <a:prstGeom prst="rect">
            <a:avLst/>
          </a:prstGeom>
          <a:noFill/>
        </p:spPr>
        <p:txBody>
          <a:bodyPr wrap="square" rtlCol="0">
            <a:spAutoFit/>
          </a:bodyPr>
          <a:lstStyle/>
          <a:p>
            <a:r>
              <a:rPr lang="en-US" sz="2000" b="1" dirty="0"/>
              <a:t>Natalie Storch</a:t>
            </a:r>
          </a:p>
          <a:p>
            <a:pPr marL="457200" indent="-457200">
              <a:lnSpc>
                <a:spcPct val="150000"/>
              </a:lnSpc>
              <a:buFont typeface="Arial"/>
              <a:buChar char="•"/>
            </a:pPr>
            <a:r>
              <a:rPr lang="en-US" sz="2000" dirty="0"/>
              <a:t>Band Booster President</a:t>
            </a:r>
          </a:p>
          <a:p>
            <a:pPr marL="457200" indent="-457200">
              <a:lnSpc>
                <a:spcPct val="150000"/>
              </a:lnSpc>
              <a:buFont typeface="Arial"/>
              <a:buChar char="•"/>
            </a:pPr>
            <a:r>
              <a:rPr lang="en-US" sz="2000" dirty="0"/>
              <a:t>Band Booster related information, volunteering questions </a:t>
            </a:r>
          </a:p>
          <a:p>
            <a:pPr marL="457200" indent="-457200">
              <a:lnSpc>
                <a:spcPct val="150000"/>
              </a:lnSpc>
              <a:buFont typeface="Arial"/>
              <a:buChar char="•"/>
            </a:pPr>
            <a:r>
              <a:rPr lang="en-US" sz="2000" b="1" spc="300" dirty="0"/>
              <a:t>njstorch@mac.com</a:t>
            </a:r>
          </a:p>
          <a:p>
            <a:pPr marL="457200" indent="-457200">
              <a:lnSpc>
                <a:spcPct val="150000"/>
              </a:lnSpc>
              <a:buFont typeface="Arial"/>
              <a:buChar char="•"/>
            </a:pPr>
            <a:endParaRPr lang="en-US" sz="2000" dirty="0"/>
          </a:p>
          <a:p>
            <a:endParaRPr lang="en-US" sz="2000" b="1" dirty="0"/>
          </a:p>
          <a:p>
            <a:r>
              <a:rPr lang="en-US" sz="2000" b="1" dirty="0"/>
              <a:t>Mary Beth Johnston</a:t>
            </a:r>
          </a:p>
          <a:p>
            <a:pPr marL="457200" indent="-457200">
              <a:lnSpc>
                <a:spcPct val="150000"/>
              </a:lnSpc>
              <a:buFont typeface="Arial"/>
              <a:buChar char="•"/>
            </a:pPr>
            <a:r>
              <a:rPr lang="en-US" sz="2000" dirty="0"/>
              <a:t>Band Treasurer</a:t>
            </a:r>
          </a:p>
          <a:p>
            <a:pPr marL="457200" indent="-457200">
              <a:lnSpc>
                <a:spcPct val="150000"/>
              </a:lnSpc>
              <a:buFont typeface="Arial"/>
              <a:buChar char="•"/>
            </a:pPr>
            <a:r>
              <a:rPr lang="en-US" sz="2000" dirty="0"/>
              <a:t>All financial related questions</a:t>
            </a:r>
          </a:p>
          <a:p>
            <a:pPr marL="457200" indent="-457200">
              <a:lnSpc>
                <a:spcPct val="150000"/>
              </a:lnSpc>
              <a:buFont typeface="Arial"/>
              <a:buChar char="•"/>
            </a:pPr>
            <a:r>
              <a:rPr lang="en-US" sz="2000" b="1" spc="300" dirty="0"/>
              <a:t>mbkjohnston@gmail.com</a:t>
            </a:r>
          </a:p>
        </p:txBody>
      </p:sp>
    </p:spTree>
    <p:extLst>
      <p:ext uri="{BB962C8B-B14F-4D97-AF65-F5344CB8AC3E}">
        <p14:creationId xmlns:p14="http://schemas.microsoft.com/office/powerpoint/2010/main" val="841935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Why Band at Winter Park HS?</a:t>
            </a:r>
          </a:p>
        </p:txBody>
      </p:sp>
      <p:sp>
        <p:nvSpPr>
          <p:cNvPr id="4" name="TextBox 3"/>
          <p:cNvSpPr txBox="1"/>
          <p:nvPr/>
        </p:nvSpPr>
        <p:spPr>
          <a:xfrm>
            <a:off x="571500" y="1460500"/>
            <a:ext cx="8001000" cy="5324535"/>
          </a:xfrm>
          <a:prstGeom prst="rect">
            <a:avLst/>
          </a:prstGeom>
          <a:noFill/>
        </p:spPr>
        <p:txBody>
          <a:bodyPr wrap="square" rtlCol="0">
            <a:spAutoFit/>
          </a:bodyPr>
          <a:lstStyle/>
          <a:p>
            <a:pPr marL="285750" indent="-285750">
              <a:buFont typeface="Arial"/>
              <a:buChar char="•"/>
            </a:pPr>
            <a:r>
              <a:rPr lang="en-US" sz="2000" dirty="0"/>
              <a:t>Long </a:t>
            </a:r>
            <a:r>
              <a:rPr lang="en-US" sz="2000" b="1" cap="small" dirty="0"/>
              <a:t>Tradition of Excellence </a:t>
            </a:r>
            <a:r>
              <a:rPr lang="en-US" sz="2000" dirty="0"/>
              <a:t>in the state of Florida and around the country. This coming school year is the 81</a:t>
            </a:r>
            <a:r>
              <a:rPr lang="en-US" sz="2000" baseline="30000" dirty="0"/>
              <a:t>st</a:t>
            </a:r>
            <a:r>
              <a:rPr lang="en-US" sz="2000" dirty="0"/>
              <a:t> year of the Band program at Winter Park.</a:t>
            </a:r>
          </a:p>
          <a:p>
            <a:pPr marL="285750" indent="-285750">
              <a:buFont typeface="Arial"/>
              <a:buChar char="•"/>
            </a:pPr>
            <a:endParaRPr lang="en-US" sz="2000" dirty="0"/>
          </a:p>
          <a:p>
            <a:pPr marL="285750" indent="-285750">
              <a:buFont typeface="Arial"/>
              <a:buChar char="•"/>
            </a:pPr>
            <a:endParaRPr lang="en-US" sz="2000" dirty="0"/>
          </a:p>
          <a:p>
            <a:pPr marL="285750" indent="-285750">
              <a:buFont typeface="Arial"/>
              <a:buChar char="•"/>
            </a:pPr>
            <a:r>
              <a:rPr lang="en-US" sz="2000" dirty="0"/>
              <a:t>Outstanding musical opportunities and experiences.</a:t>
            </a:r>
          </a:p>
          <a:p>
            <a:pPr marL="742950" lvl="1" indent="-285750">
              <a:buFont typeface="Arial"/>
              <a:buChar char="•"/>
            </a:pPr>
            <a:r>
              <a:rPr lang="en-US" sz="2000" dirty="0"/>
              <a:t>Travel (DC, NYC, LA, Chicago – 2021 Spring Trip)</a:t>
            </a:r>
          </a:p>
          <a:p>
            <a:pPr marL="742950" lvl="1" indent="-285750">
              <a:buFont typeface="Arial"/>
              <a:buChar char="•"/>
            </a:pPr>
            <a:r>
              <a:rPr lang="en-US" sz="2000" dirty="0"/>
              <a:t>Festivals, parades, special performances</a:t>
            </a:r>
          </a:p>
          <a:p>
            <a:pPr marL="285750" indent="-285750">
              <a:buFont typeface="Arial"/>
              <a:buChar char="•"/>
            </a:pPr>
            <a:endParaRPr lang="en-US" sz="2000" dirty="0"/>
          </a:p>
          <a:p>
            <a:pPr marL="285750" indent="-285750">
              <a:buFont typeface="Arial"/>
              <a:buChar char="•"/>
            </a:pPr>
            <a:endParaRPr lang="en-US" sz="2000" dirty="0"/>
          </a:p>
          <a:p>
            <a:pPr marL="285750" indent="-285750">
              <a:buFont typeface="Arial"/>
              <a:buChar char="•"/>
            </a:pPr>
            <a:r>
              <a:rPr lang="en-US" sz="2000" dirty="0"/>
              <a:t>One of the very best </a:t>
            </a:r>
            <a:r>
              <a:rPr lang="en-US" sz="2000" b="1" u="sng" cap="small" dirty="0"/>
              <a:t>peer groups</a:t>
            </a:r>
            <a:r>
              <a:rPr lang="en-US" sz="2000" b="1" cap="small" dirty="0"/>
              <a:t> </a:t>
            </a:r>
            <a:r>
              <a:rPr lang="en-US" sz="2000" dirty="0"/>
              <a:t>in the school.</a:t>
            </a:r>
          </a:p>
          <a:p>
            <a:pPr marL="285750" indent="-285750">
              <a:buFont typeface="Arial"/>
              <a:buChar char="•"/>
            </a:pPr>
            <a:endParaRPr lang="en-US" sz="2000" dirty="0"/>
          </a:p>
          <a:p>
            <a:pPr marL="285750" indent="-285750">
              <a:buFont typeface="Arial"/>
              <a:buChar char="•"/>
            </a:pPr>
            <a:endParaRPr lang="en-US" sz="2000" dirty="0"/>
          </a:p>
          <a:p>
            <a:pPr marL="285750" indent="-285750">
              <a:buFont typeface="Arial"/>
              <a:buChar char="•"/>
            </a:pPr>
            <a:r>
              <a:rPr lang="en-US" sz="2000" b="1" u="sng" dirty="0"/>
              <a:t>Why not</a:t>
            </a:r>
            <a:r>
              <a:rPr lang="en-US" sz="2000" b="1" dirty="0"/>
              <a:t>?</a:t>
            </a:r>
            <a:r>
              <a:rPr lang="en-US" sz="2000" dirty="0"/>
              <a:t> You have been building a skill for a number of years in middle school now. Put that time and effort to good use by continuing to refine your craft. Many people who put down their instrument after middle school wish they hadn’t later in life!</a:t>
            </a:r>
          </a:p>
        </p:txBody>
      </p:sp>
    </p:spTree>
    <p:extLst>
      <p:ext uri="{BB962C8B-B14F-4D97-AF65-F5344CB8AC3E}">
        <p14:creationId xmlns:p14="http://schemas.microsoft.com/office/powerpoint/2010/main" val="32263532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08623"/>
            <a:ext cx="7770813" cy="1429871"/>
          </a:xfrm>
        </p:spPr>
        <p:txBody>
          <a:bodyPr>
            <a:normAutofit/>
          </a:bodyPr>
          <a:lstStyle/>
          <a:p>
            <a:r>
              <a:rPr lang="en-US" b="1" dirty="0"/>
              <a:t>Questions?</a:t>
            </a:r>
          </a:p>
        </p:txBody>
      </p:sp>
    </p:spTree>
    <p:extLst>
      <p:ext uri="{BB962C8B-B14F-4D97-AF65-F5344CB8AC3E}">
        <p14:creationId xmlns:p14="http://schemas.microsoft.com/office/powerpoint/2010/main" val="1566911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Band Offerings for 9</a:t>
            </a:r>
            <a:r>
              <a:rPr lang="en-US" b="1" baseline="30000" dirty="0"/>
              <a:t>th</a:t>
            </a:r>
            <a:r>
              <a:rPr lang="en-US" b="1" dirty="0"/>
              <a:t> Grade</a:t>
            </a:r>
          </a:p>
        </p:txBody>
      </p:sp>
      <p:sp>
        <p:nvSpPr>
          <p:cNvPr id="7" name="TextBox 6"/>
          <p:cNvSpPr txBox="1"/>
          <p:nvPr/>
        </p:nvSpPr>
        <p:spPr>
          <a:xfrm>
            <a:off x="570706" y="1218379"/>
            <a:ext cx="8001000" cy="5639621"/>
          </a:xfrm>
          <a:prstGeom prst="rect">
            <a:avLst/>
          </a:prstGeom>
          <a:noFill/>
        </p:spPr>
        <p:txBody>
          <a:bodyPr wrap="square" rtlCol="0">
            <a:spAutoFit/>
          </a:bodyPr>
          <a:lstStyle/>
          <a:p>
            <a:r>
              <a:rPr lang="en-US" sz="3200" b="1" dirty="0"/>
              <a:t>Concert Band</a:t>
            </a:r>
          </a:p>
          <a:p>
            <a:endParaRPr lang="en-US" b="1" dirty="0"/>
          </a:p>
          <a:p>
            <a:pPr marL="342900" indent="-342900">
              <a:lnSpc>
                <a:spcPct val="150000"/>
              </a:lnSpc>
              <a:buFont typeface="Arial"/>
              <a:buChar char="•"/>
            </a:pPr>
            <a:r>
              <a:rPr lang="en-US" sz="2000" b="1" dirty="0"/>
              <a:t>No Audition </a:t>
            </a:r>
            <a:r>
              <a:rPr lang="en-US" sz="2000" dirty="0"/>
              <a:t>– only successful completion of 8</a:t>
            </a:r>
            <a:r>
              <a:rPr lang="en-US" sz="2000" baseline="30000" dirty="0"/>
              <a:t>th</a:t>
            </a:r>
            <a:r>
              <a:rPr lang="en-US" sz="2000" dirty="0"/>
              <a:t> grade and experience on a wind instrument or percussion.</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Meets during 7</a:t>
            </a:r>
            <a:r>
              <a:rPr lang="en-US" sz="2000" baseline="30000" dirty="0"/>
              <a:t>th</a:t>
            </a:r>
            <a:r>
              <a:rPr lang="en-US" sz="2000" dirty="0"/>
              <a:t> period each day – </a:t>
            </a:r>
            <a:r>
              <a:rPr lang="en-US" sz="2000" b="1" dirty="0"/>
              <a:t>Main Campus</a:t>
            </a:r>
            <a:r>
              <a:rPr lang="en-US" sz="2000" dirty="0"/>
              <a:t>.</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Students are transported by bus each day from Freshman Campus.</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Full participation in all performances, MPA, etc.</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Only open to 9</a:t>
            </a:r>
            <a:r>
              <a:rPr lang="en-US" sz="2000" baseline="30000" dirty="0"/>
              <a:t>th</a:t>
            </a:r>
            <a:r>
              <a:rPr lang="en-US" sz="2000" dirty="0"/>
              <a:t> grade Band students.</a:t>
            </a:r>
          </a:p>
        </p:txBody>
      </p:sp>
    </p:spTree>
    <p:extLst>
      <p:ext uri="{BB962C8B-B14F-4D97-AF65-F5344CB8AC3E}">
        <p14:creationId xmlns:p14="http://schemas.microsoft.com/office/powerpoint/2010/main" val="196119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Band Offerings for 9</a:t>
            </a:r>
            <a:r>
              <a:rPr lang="en-US" b="1" baseline="30000" dirty="0"/>
              <a:t>th</a:t>
            </a:r>
            <a:r>
              <a:rPr lang="en-US" b="1" dirty="0"/>
              <a:t> Grade</a:t>
            </a:r>
          </a:p>
        </p:txBody>
      </p:sp>
      <p:sp>
        <p:nvSpPr>
          <p:cNvPr id="7" name="TextBox 6"/>
          <p:cNvSpPr txBox="1"/>
          <p:nvPr/>
        </p:nvSpPr>
        <p:spPr>
          <a:xfrm>
            <a:off x="570706" y="1218379"/>
            <a:ext cx="8001000" cy="5639621"/>
          </a:xfrm>
          <a:prstGeom prst="rect">
            <a:avLst/>
          </a:prstGeom>
          <a:noFill/>
        </p:spPr>
        <p:txBody>
          <a:bodyPr wrap="square" rtlCol="0">
            <a:spAutoFit/>
          </a:bodyPr>
          <a:lstStyle/>
          <a:p>
            <a:r>
              <a:rPr lang="en-US" sz="3200" b="1" dirty="0"/>
              <a:t>Wind Symphony</a:t>
            </a:r>
          </a:p>
          <a:p>
            <a:endParaRPr lang="en-US" b="1" dirty="0"/>
          </a:p>
          <a:p>
            <a:pPr marL="342900" indent="-342900">
              <a:lnSpc>
                <a:spcPct val="150000"/>
              </a:lnSpc>
              <a:buFont typeface="Arial"/>
              <a:buChar char="•"/>
            </a:pPr>
            <a:r>
              <a:rPr lang="en-US" sz="2000" b="1" dirty="0"/>
              <a:t>Audition required </a:t>
            </a:r>
            <a:r>
              <a:rPr lang="en-US" sz="2000" dirty="0"/>
              <a:t>– took place April 13 – 16.</a:t>
            </a:r>
          </a:p>
          <a:p>
            <a:pPr marL="342900" indent="-342900">
              <a:lnSpc>
                <a:spcPct val="150000"/>
              </a:lnSpc>
              <a:buFont typeface="Arial"/>
              <a:buChar char="•"/>
            </a:pPr>
            <a:endParaRPr lang="en-US" sz="2000" b="1" dirty="0"/>
          </a:p>
          <a:p>
            <a:pPr marL="342900" indent="-342900">
              <a:lnSpc>
                <a:spcPct val="150000"/>
              </a:lnSpc>
              <a:buFont typeface="Arial"/>
              <a:buChar char="•"/>
            </a:pPr>
            <a:r>
              <a:rPr lang="en-US" sz="2000" b="1" dirty="0"/>
              <a:t>Freshman CAN and DO make Wind Symphony!</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Must also be enrolled in Concert Band – the exception being those who are enrolled in the Freshman Jazz Band. Study Skills waived.</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Meets during 6</a:t>
            </a:r>
            <a:r>
              <a:rPr lang="en-US" sz="2000" baseline="30000" dirty="0"/>
              <a:t>th</a:t>
            </a:r>
            <a:r>
              <a:rPr lang="en-US" sz="2000" dirty="0"/>
              <a:t> period each day – </a:t>
            </a:r>
            <a:r>
              <a:rPr lang="en-US" sz="2000" b="1" dirty="0"/>
              <a:t>Main Campus</a:t>
            </a:r>
            <a:r>
              <a:rPr lang="en-US" sz="2000" dirty="0"/>
              <a:t>.</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Students are transported by bus each day from Freshman Campus.</a:t>
            </a:r>
          </a:p>
        </p:txBody>
      </p:sp>
    </p:spTree>
    <p:extLst>
      <p:ext uri="{BB962C8B-B14F-4D97-AF65-F5344CB8AC3E}">
        <p14:creationId xmlns:p14="http://schemas.microsoft.com/office/powerpoint/2010/main" val="105266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Band Offerings for 9</a:t>
            </a:r>
            <a:r>
              <a:rPr lang="en-US" b="1" baseline="30000" dirty="0"/>
              <a:t>th</a:t>
            </a:r>
            <a:r>
              <a:rPr lang="en-US" b="1" dirty="0"/>
              <a:t> Grade</a:t>
            </a:r>
          </a:p>
        </p:txBody>
      </p:sp>
      <p:sp>
        <p:nvSpPr>
          <p:cNvPr id="7" name="TextBox 6"/>
          <p:cNvSpPr txBox="1"/>
          <p:nvPr/>
        </p:nvSpPr>
        <p:spPr>
          <a:xfrm>
            <a:off x="570706" y="1306233"/>
            <a:ext cx="8001000" cy="5639621"/>
          </a:xfrm>
          <a:prstGeom prst="rect">
            <a:avLst/>
          </a:prstGeom>
          <a:noFill/>
        </p:spPr>
        <p:txBody>
          <a:bodyPr wrap="square" rtlCol="0">
            <a:spAutoFit/>
          </a:bodyPr>
          <a:lstStyle/>
          <a:p>
            <a:r>
              <a:rPr lang="en-US" sz="3200" b="1" dirty="0"/>
              <a:t>Freshman Jazz Band</a:t>
            </a:r>
          </a:p>
          <a:p>
            <a:endParaRPr lang="en-US" b="1" dirty="0"/>
          </a:p>
          <a:p>
            <a:pPr marL="342900" indent="-342900">
              <a:lnSpc>
                <a:spcPct val="150000"/>
              </a:lnSpc>
              <a:buFont typeface="Arial"/>
              <a:buChar char="•"/>
            </a:pPr>
            <a:r>
              <a:rPr lang="en-US" sz="2000" b="1" dirty="0"/>
              <a:t>No Audition. No jazz experience required.</a:t>
            </a:r>
            <a:endParaRPr lang="en-US" sz="2000" dirty="0"/>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Must be enrolled in either Concert Band and/or Wind Symphony.</a:t>
            </a:r>
          </a:p>
          <a:p>
            <a:pPr marL="342900" indent="-342900">
              <a:lnSpc>
                <a:spcPct val="150000"/>
              </a:lnSpc>
              <a:buFont typeface="Arial"/>
              <a:buChar char="•"/>
            </a:pPr>
            <a:endParaRPr lang="en-US" sz="2000" b="1" dirty="0"/>
          </a:p>
          <a:p>
            <a:pPr marL="342900" indent="-342900">
              <a:lnSpc>
                <a:spcPct val="150000"/>
              </a:lnSpc>
              <a:buFont typeface="Arial"/>
              <a:buChar char="•"/>
            </a:pPr>
            <a:r>
              <a:rPr lang="en-US" sz="2000" b="1" dirty="0"/>
              <a:t>9</a:t>
            </a:r>
            <a:r>
              <a:rPr lang="en-US" sz="2000" b="1" baseline="30000" dirty="0"/>
              <a:t>th</a:t>
            </a:r>
            <a:r>
              <a:rPr lang="en-US" sz="2000" b="1" dirty="0"/>
              <a:t> Grade “Study Skills/Freshman Experience” class is waived for those enrolled in Freshman Jazz Band – based on academic history.</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Meets during 5</a:t>
            </a:r>
            <a:r>
              <a:rPr lang="en-US" sz="2000" baseline="30000" dirty="0"/>
              <a:t>th</a:t>
            </a:r>
            <a:r>
              <a:rPr lang="en-US" sz="2000" dirty="0"/>
              <a:t> period each day – </a:t>
            </a:r>
            <a:r>
              <a:rPr lang="en-US" sz="2000" b="1" dirty="0"/>
              <a:t>Main Campus</a:t>
            </a:r>
            <a:r>
              <a:rPr lang="en-US" sz="2000" dirty="0"/>
              <a:t>.</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Students are transported by bus each day from Freshman Campus.</a:t>
            </a:r>
          </a:p>
        </p:txBody>
      </p:sp>
    </p:spTree>
    <p:extLst>
      <p:ext uri="{BB962C8B-B14F-4D97-AF65-F5344CB8AC3E}">
        <p14:creationId xmlns:p14="http://schemas.microsoft.com/office/powerpoint/2010/main" val="4277743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Band Offerings for 9</a:t>
            </a:r>
            <a:r>
              <a:rPr lang="en-US" b="1" baseline="30000" dirty="0"/>
              <a:t>th</a:t>
            </a:r>
            <a:r>
              <a:rPr lang="en-US" b="1" dirty="0"/>
              <a:t> Grade</a:t>
            </a:r>
          </a:p>
        </p:txBody>
      </p:sp>
      <p:sp>
        <p:nvSpPr>
          <p:cNvPr id="7" name="TextBox 6"/>
          <p:cNvSpPr txBox="1"/>
          <p:nvPr/>
        </p:nvSpPr>
        <p:spPr>
          <a:xfrm>
            <a:off x="455613" y="1218379"/>
            <a:ext cx="8001000" cy="5639621"/>
          </a:xfrm>
          <a:prstGeom prst="rect">
            <a:avLst/>
          </a:prstGeom>
          <a:noFill/>
        </p:spPr>
        <p:txBody>
          <a:bodyPr wrap="square" rtlCol="0">
            <a:spAutoFit/>
          </a:bodyPr>
          <a:lstStyle/>
          <a:p>
            <a:r>
              <a:rPr lang="en-US" sz="3200" b="1" dirty="0"/>
              <a:t>“Sound of the Wildcats” Marching Band</a:t>
            </a:r>
          </a:p>
          <a:p>
            <a:endParaRPr lang="en-US" b="1" dirty="0"/>
          </a:p>
          <a:p>
            <a:pPr marL="342900" indent="-342900">
              <a:lnSpc>
                <a:spcPct val="150000"/>
              </a:lnSpc>
              <a:buFont typeface="Arial"/>
              <a:buChar char="•"/>
            </a:pPr>
            <a:r>
              <a:rPr lang="en-US" sz="2000" dirty="0"/>
              <a:t>ALL Winter Park Band students participate, grades 9-12.</a:t>
            </a:r>
          </a:p>
          <a:p>
            <a:pPr marL="342900" indent="-342900">
              <a:lnSpc>
                <a:spcPct val="150000"/>
              </a:lnSpc>
              <a:buFont typeface="Arial"/>
              <a:buChar char="•"/>
            </a:pPr>
            <a:endParaRPr lang="en-US" sz="2000" b="1" dirty="0"/>
          </a:p>
          <a:p>
            <a:pPr marL="342900" indent="-342900">
              <a:lnSpc>
                <a:spcPct val="150000"/>
              </a:lnSpc>
              <a:buFont typeface="Arial"/>
              <a:buChar char="•"/>
            </a:pPr>
            <a:r>
              <a:rPr lang="en-US" sz="2000" b="1" dirty="0"/>
              <a:t>Exceptions: </a:t>
            </a:r>
            <a:r>
              <a:rPr lang="en-US" sz="2000" dirty="0"/>
              <a:t>health/physical limitations (needs administrative approval) or participation in a fall sport at Winter Park HS that has a conflicting schedule (most do not!).</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Meets after school on Tuesday evenings and Thursdays right after school (more information on this later).</a:t>
            </a:r>
          </a:p>
          <a:p>
            <a:pPr marL="342900" indent="-342900">
              <a:lnSpc>
                <a:spcPct val="150000"/>
              </a:lnSpc>
              <a:buFont typeface="Arial"/>
              <a:buChar char="•"/>
            </a:pPr>
            <a:endParaRPr lang="en-US" sz="2000" dirty="0"/>
          </a:p>
          <a:p>
            <a:pPr marL="342900" indent="-342900">
              <a:lnSpc>
                <a:spcPct val="150000"/>
              </a:lnSpc>
              <a:buFont typeface="Arial"/>
              <a:buChar char="•"/>
            </a:pPr>
            <a:r>
              <a:rPr lang="en-US" sz="2000" dirty="0"/>
              <a:t>“In season” from late July until the first week of November.</a:t>
            </a:r>
          </a:p>
        </p:txBody>
      </p:sp>
    </p:spTree>
    <p:extLst>
      <p:ext uri="{BB962C8B-B14F-4D97-AF65-F5344CB8AC3E}">
        <p14:creationId xmlns:p14="http://schemas.microsoft.com/office/powerpoint/2010/main" val="265427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normAutofit fontScale="90000"/>
          </a:bodyPr>
          <a:lstStyle/>
          <a:p>
            <a:r>
              <a:rPr lang="en-US" b="1" dirty="0"/>
              <a:t>Band Offerings for 9</a:t>
            </a:r>
            <a:r>
              <a:rPr lang="en-US" b="1" baseline="30000" dirty="0"/>
              <a:t>th</a:t>
            </a:r>
            <a:r>
              <a:rPr lang="en-US" b="1" dirty="0"/>
              <a:t> Grade</a:t>
            </a:r>
          </a:p>
        </p:txBody>
      </p:sp>
      <p:sp>
        <p:nvSpPr>
          <p:cNvPr id="7" name="TextBox 6"/>
          <p:cNvSpPr txBox="1"/>
          <p:nvPr/>
        </p:nvSpPr>
        <p:spPr>
          <a:xfrm>
            <a:off x="570705" y="1224972"/>
            <a:ext cx="8348211" cy="5562677"/>
          </a:xfrm>
          <a:prstGeom prst="rect">
            <a:avLst/>
          </a:prstGeom>
          <a:noFill/>
        </p:spPr>
        <p:txBody>
          <a:bodyPr wrap="square" rtlCol="0">
            <a:spAutoFit/>
          </a:bodyPr>
          <a:lstStyle/>
          <a:p>
            <a:r>
              <a:rPr lang="en-US" sz="3200" b="1" dirty="0"/>
              <a:t>Color Guard/Winter Guard</a:t>
            </a:r>
          </a:p>
          <a:p>
            <a:endParaRPr lang="en-US" sz="1200" b="1" dirty="0"/>
          </a:p>
          <a:p>
            <a:pPr marL="342900" indent="-342900">
              <a:lnSpc>
                <a:spcPct val="150000"/>
              </a:lnSpc>
              <a:buFont typeface="Arial"/>
              <a:buChar char="•"/>
            </a:pPr>
            <a:r>
              <a:rPr lang="en-US" sz="2000" dirty="0"/>
              <a:t>Open to all grade levels 9 – 12</a:t>
            </a:r>
          </a:p>
          <a:p>
            <a:pPr marL="342900" indent="-342900">
              <a:lnSpc>
                <a:spcPct val="150000"/>
              </a:lnSpc>
              <a:buFont typeface="Arial"/>
              <a:buChar char="•"/>
            </a:pPr>
            <a:endParaRPr lang="en-US" sz="1000" dirty="0"/>
          </a:p>
          <a:p>
            <a:pPr marL="342900" indent="-342900">
              <a:lnSpc>
                <a:spcPct val="150000"/>
              </a:lnSpc>
              <a:buFont typeface="Arial"/>
              <a:buChar char="•"/>
            </a:pPr>
            <a:r>
              <a:rPr lang="en-US" sz="2000" b="1" dirty="0"/>
              <a:t>No experience required.</a:t>
            </a:r>
          </a:p>
          <a:p>
            <a:pPr marL="342900" indent="-342900">
              <a:lnSpc>
                <a:spcPct val="150000"/>
              </a:lnSpc>
              <a:buFont typeface="Arial"/>
              <a:buChar char="•"/>
            </a:pPr>
            <a:endParaRPr lang="en-US" sz="1000" b="1" dirty="0"/>
          </a:p>
          <a:p>
            <a:pPr marL="342900" indent="-342900">
              <a:lnSpc>
                <a:spcPct val="150000"/>
              </a:lnSpc>
              <a:buFont typeface="Arial"/>
              <a:buChar char="•"/>
            </a:pPr>
            <a:r>
              <a:rPr lang="en-US" sz="2000" dirty="0"/>
              <a:t>6</a:t>
            </a:r>
            <a:r>
              <a:rPr lang="en-US" sz="2000" baseline="30000" dirty="0"/>
              <a:t>th</a:t>
            </a:r>
            <a:r>
              <a:rPr lang="en-US" sz="2000" dirty="0"/>
              <a:t> period at the main campus</a:t>
            </a:r>
          </a:p>
          <a:p>
            <a:pPr>
              <a:lnSpc>
                <a:spcPct val="150000"/>
              </a:lnSpc>
            </a:pPr>
            <a:endParaRPr lang="en-US" sz="1000" dirty="0"/>
          </a:p>
          <a:p>
            <a:pPr marL="342900" indent="-342900">
              <a:lnSpc>
                <a:spcPct val="150000"/>
              </a:lnSpc>
              <a:buFont typeface="Arial"/>
              <a:buChar char="•"/>
            </a:pPr>
            <a:r>
              <a:rPr lang="en-US" sz="2000" dirty="0"/>
              <a:t>Color Guard meets after school on Tuesdays and Thursdays in the fall with the Marching Band. </a:t>
            </a:r>
          </a:p>
          <a:p>
            <a:pPr marL="342900" indent="-342900">
              <a:lnSpc>
                <a:spcPct val="150000"/>
              </a:lnSpc>
              <a:buFont typeface="Arial"/>
              <a:buChar char="•"/>
            </a:pPr>
            <a:endParaRPr lang="en-US" sz="1000" dirty="0"/>
          </a:p>
          <a:p>
            <a:pPr marL="342900" indent="-342900">
              <a:lnSpc>
                <a:spcPct val="150000"/>
              </a:lnSpc>
              <a:buFont typeface="Arial"/>
              <a:buChar char="•"/>
            </a:pPr>
            <a:r>
              <a:rPr lang="en-US" sz="2000" dirty="0"/>
              <a:t>Winter Guard season begins after Marching Band.  Meets Tuesdays and Thursdays in the evenings for Winter Guard. Weekend performances.</a:t>
            </a:r>
          </a:p>
          <a:p>
            <a:pPr marL="342900" indent="-342900">
              <a:lnSpc>
                <a:spcPct val="150000"/>
              </a:lnSpc>
              <a:buFont typeface="Arial"/>
              <a:buChar char="•"/>
            </a:pPr>
            <a:endParaRPr lang="en-US" sz="1000" dirty="0"/>
          </a:p>
          <a:p>
            <a:pPr marL="342900" indent="-342900">
              <a:lnSpc>
                <a:spcPct val="150000"/>
              </a:lnSpc>
              <a:buFont typeface="Arial"/>
              <a:buChar char="•"/>
            </a:pPr>
            <a:r>
              <a:rPr lang="en-US" sz="2000" dirty="0"/>
              <a:t>Full year course, same as a concert band or jazz ensemble class.</a:t>
            </a:r>
          </a:p>
        </p:txBody>
      </p:sp>
    </p:spTree>
    <p:extLst>
      <p:ext uri="{BB962C8B-B14F-4D97-AF65-F5344CB8AC3E}">
        <p14:creationId xmlns:p14="http://schemas.microsoft.com/office/powerpoint/2010/main" val="705984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74"/>
            <a:ext cx="7770813" cy="1429871"/>
          </a:xfrm>
        </p:spPr>
        <p:txBody>
          <a:bodyPr>
            <a:normAutofit/>
          </a:bodyPr>
          <a:lstStyle/>
          <a:p>
            <a:r>
              <a:rPr lang="en-US" b="1" dirty="0"/>
              <a:t>Sample 9</a:t>
            </a:r>
            <a:r>
              <a:rPr lang="en-US" b="1" baseline="30000" dirty="0"/>
              <a:t>th</a:t>
            </a:r>
            <a:r>
              <a:rPr lang="en-US" b="1" dirty="0"/>
              <a:t> Grade Schedules</a:t>
            </a:r>
          </a:p>
        </p:txBody>
      </p:sp>
      <p:sp>
        <p:nvSpPr>
          <p:cNvPr id="7" name="TextBox 6"/>
          <p:cNvSpPr txBox="1"/>
          <p:nvPr/>
        </p:nvSpPr>
        <p:spPr>
          <a:xfrm>
            <a:off x="571500" y="1215173"/>
            <a:ext cx="8001000" cy="6563335"/>
          </a:xfrm>
          <a:prstGeom prst="rect">
            <a:avLst/>
          </a:prstGeom>
          <a:noFill/>
        </p:spPr>
        <p:txBody>
          <a:bodyPr wrap="square" rtlCol="0">
            <a:spAutoFit/>
          </a:bodyPr>
          <a:lstStyle/>
          <a:p>
            <a:r>
              <a:rPr lang="en-US" sz="2000" b="1" dirty="0"/>
              <a:t>A - </a:t>
            </a:r>
            <a:r>
              <a:rPr lang="en-US" sz="2000" b="1" u="sng" dirty="0"/>
              <a:t>No audition, No jazz</a:t>
            </a:r>
            <a:r>
              <a:rPr lang="en-US" sz="2000" b="1" dirty="0"/>
              <a:t> </a:t>
            </a:r>
            <a:endParaRPr lang="en-US" sz="2000" b="1" u="sng" dirty="0"/>
          </a:p>
          <a:p>
            <a:pPr marL="342900" indent="-342900">
              <a:lnSpc>
                <a:spcPct val="150000"/>
              </a:lnSpc>
              <a:buFont typeface="Arial"/>
              <a:buChar char="•"/>
            </a:pPr>
            <a:r>
              <a:rPr lang="en-US" sz="2000" dirty="0"/>
              <a:t>Concert Band – 7</a:t>
            </a:r>
            <a:r>
              <a:rPr lang="en-US" sz="2000" baseline="30000" dirty="0"/>
              <a:t>th</a:t>
            </a:r>
            <a:r>
              <a:rPr lang="en-US" sz="2000" dirty="0"/>
              <a:t> period, main campus</a:t>
            </a:r>
          </a:p>
          <a:p>
            <a:pPr marL="342900" indent="-342900">
              <a:lnSpc>
                <a:spcPct val="150000"/>
              </a:lnSpc>
              <a:buFont typeface="Arial"/>
              <a:buChar char="•"/>
            </a:pPr>
            <a:endParaRPr lang="en-US" sz="900" dirty="0"/>
          </a:p>
          <a:p>
            <a:pPr>
              <a:lnSpc>
                <a:spcPct val="150000"/>
              </a:lnSpc>
            </a:pPr>
            <a:r>
              <a:rPr lang="en-US" sz="2000" b="1" dirty="0"/>
              <a:t>B - </a:t>
            </a:r>
            <a:r>
              <a:rPr lang="en-US" sz="2000" b="1" u="sng" dirty="0"/>
              <a:t>No audition, participate in Freshman Jazz Band</a:t>
            </a:r>
          </a:p>
          <a:p>
            <a:pPr marL="342900" indent="-342900">
              <a:lnSpc>
                <a:spcPct val="150000"/>
              </a:lnSpc>
              <a:buFont typeface="Arial" panose="020B0604020202020204" pitchFamily="34" charset="0"/>
              <a:buChar char="•"/>
            </a:pPr>
            <a:r>
              <a:rPr lang="en-US" sz="2000" dirty="0"/>
              <a:t>Freshman Jazz Band – 5</a:t>
            </a:r>
            <a:r>
              <a:rPr lang="en-US" sz="2000" baseline="30000" dirty="0"/>
              <a:t>th</a:t>
            </a:r>
            <a:r>
              <a:rPr lang="en-US" sz="2000" dirty="0"/>
              <a:t> period, main campus</a:t>
            </a:r>
          </a:p>
          <a:p>
            <a:pPr marL="342900" indent="-342900">
              <a:lnSpc>
                <a:spcPct val="150000"/>
              </a:lnSpc>
              <a:buFont typeface="Arial" panose="020B0604020202020204" pitchFamily="34" charset="0"/>
              <a:buChar char="•"/>
            </a:pPr>
            <a:r>
              <a:rPr lang="en-US" sz="2000" dirty="0"/>
              <a:t>Concert Band – 7</a:t>
            </a:r>
            <a:r>
              <a:rPr lang="en-US" sz="2000" baseline="30000" dirty="0"/>
              <a:t>th</a:t>
            </a:r>
            <a:r>
              <a:rPr lang="en-US" sz="2000" dirty="0"/>
              <a:t> period, main campus</a:t>
            </a:r>
          </a:p>
          <a:p>
            <a:pPr>
              <a:lnSpc>
                <a:spcPct val="150000"/>
              </a:lnSpc>
            </a:pPr>
            <a:endParaRPr lang="en-US" sz="900" b="1" dirty="0"/>
          </a:p>
          <a:p>
            <a:pPr>
              <a:lnSpc>
                <a:spcPct val="150000"/>
              </a:lnSpc>
            </a:pPr>
            <a:r>
              <a:rPr lang="en-US" sz="2000" b="1" dirty="0"/>
              <a:t>C – </a:t>
            </a:r>
            <a:r>
              <a:rPr lang="en-US" sz="2000" b="1" u="sng" dirty="0"/>
              <a:t>Successful Audition for Wind Symphony, no jazz</a:t>
            </a:r>
          </a:p>
          <a:p>
            <a:pPr marL="342900" indent="-342900">
              <a:lnSpc>
                <a:spcPct val="150000"/>
              </a:lnSpc>
              <a:buFont typeface="Arial" panose="020B0604020202020204" pitchFamily="34" charset="0"/>
              <a:buChar char="•"/>
            </a:pPr>
            <a:r>
              <a:rPr lang="en-US" sz="2000" dirty="0"/>
              <a:t>Wind Symphony – 6</a:t>
            </a:r>
            <a:r>
              <a:rPr lang="en-US" sz="2000" baseline="30000" dirty="0"/>
              <a:t>th</a:t>
            </a:r>
            <a:r>
              <a:rPr lang="en-US" sz="2000" dirty="0"/>
              <a:t> period, main campus</a:t>
            </a:r>
          </a:p>
          <a:p>
            <a:pPr marL="342900" indent="-342900">
              <a:lnSpc>
                <a:spcPct val="150000"/>
              </a:lnSpc>
              <a:buFont typeface="Arial" panose="020B0604020202020204" pitchFamily="34" charset="0"/>
              <a:buChar char="•"/>
            </a:pPr>
            <a:r>
              <a:rPr lang="en-US" sz="2000" dirty="0"/>
              <a:t>Concert Band – 7</a:t>
            </a:r>
            <a:r>
              <a:rPr lang="en-US" sz="2000" baseline="30000" dirty="0"/>
              <a:t>th</a:t>
            </a:r>
            <a:r>
              <a:rPr lang="en-US" sz="2000" dirty="0"/>
              <a:t> period, main campus</a:t>
            </a:r>
          </a:p>
          <a:p>
            <a:pPr marL="342900" indent="-342900">
              <a:lnSpc>
                <a:spcPct val="150000"/>
              </a:lnSpc>
              <a:buFont typeface="Arial" panose="020B0604020202020204" pitchFamily="34" charset="0"/>
              <a:buChar char="•"/>
            </a:pPr>
            <a:endParaRPr lang="en-US" sz="900" b="1" dirty="0"/>
          </a:p>
          <a:p>
            <a:pPr>
              <a:lnSpc>
                <a:spcPct val="150000"/>
              </a:lnSpc>
            </a:pPr>
            <a:r>
              <a:rPr lang="en-US" sz="2000" b="1" dirty="0"/>
              <a:t>D - </a:t>
            </a:r>
            <a:r>
              <a:rPr lang="en-US" sz="2000" b="1" u="sng" dirty="0"/>
              <a:t>Audition for Wind Symphony, participate in Freshman Jazz Band</a:t>
            </a:r>
          </a:p>
          <a:p>
            <a:pPr marL="342900" indent="-342900">
              <a:lnSpc>
                <a:spcPct val="150000"/>
              </a:lnSpc>
              <a:buFont typeface="Arial" panose="020B0604020202020204" pitchFamily="34" charset="0"/>
              <a:buChar char="•"/>
            </a:pPr>
            <a:r>
              <a:rPr lang="en-US" sz="2000" dirty="0"/>
              <a:t>Freshman Jazz Band – 5</a:t>
            </a:r>
            <a:r>
              <a:rPr lang="en-US" sz="2000" baseline="30000" dirty="0"/>
              <a:t>th</a:t>
            </a:r>
            <a:r>
              <a:rPr lang="en-US" sz="2000" dirty="0"/>
              <a:t> period, main campus</a:t>
            </a:r>
          </a:p>
          <a:p>
            <a:pPr marL="342900" indent="-342900">
              <a:lnSpc>
                <a:spcPct val="150000"/>
              </a:lnSpc>
              <a:buFont typeface="Arial" panose="020B0604020202020204" pitchFamily="34" charset="0"/>
              <a:buChar char="•"/>
            </a:pPr>
            <a:r>
              <a:rPr lang="en-US" sz="2000" dirty="0"/>
              <a:t>Wind Symphony – 6</a:t>
            </a:r>
            <a:r>
              <a:rPr lang="en-US" sz="2000" baseline="30000" dirty="0"/>
              <a:t>th</a:t>
            </a:r>
            <a:r>
              <a:rPr lang="en-US" sz="2000" dirty="0"/>
              <a:t> period, main campus</a:t>
            </a:r>
          </a:p>
          <a:p>
            <a:pPr marL="342900" indent="-342900">
              <a:lnSpc>
                <a:spcPct val="150000"/>
              </a:lnSpc>
              <a:buFont typeface="Arial" panose="020B0604020202020204" pitchFamily="34" charset="0"/>
              <a:buChar char="•"/>
            </a:pPr>
            <a:endParaRPr lang="en-US" sz="2000" b="1" dirty="0"/>
          </a:p>
          <a:p>
            <a:pPr>
              <a:lnSpc>
                <a:spcPct val="150000"/>
              </a:lnSpc>
            </a:pPr>
            <a:endParaRPr lang="en-US" sz="2000" b="1" dirty="0"/>
          </a:p>
        </p:txBody>
      </p:sp>
    </p:spTree>
    <p:extLst>
      <p:ext uri="{BB962C8B-B14F-4D97-AF65-F5344CB8AC3E}">
        <p14:creationId xmlns:p14="http://schemas.microsoft.com/office/powerpoint/2010/main" val="14630580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4245</TotalTime>
  <Words>1814</Words>
  <Application>Microsoft Macintosh PowerPoint</Application>
  <PresentationFormat>On-screen Show (4:3)</PresentationFormat>
  <Paragraphs>306</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Britannic Bold</vt:lpstr>
      <vt:lpstr>Calisto MT</vt:lpstr>
      <vt:lpstr>Wingdings</vt:lpstr>
      <vt:lpstr>Story</vt:lpstr>
      <vt:lpstr>Winter Park High School</vt:lpstr>
      <vt:lpstr>PowerPoint Presentation</vt:lpstr>
      <vt:lpstr>Why Band at Winter Park HS?</vt:lpstr>
      <vt:lpstr>Band Offerings for 9th Grade</vt:lpstr>
      <vt:lpstr>Band Offerings for 9th Grade</vt:lpstr>
      <vt:lpstr>Band Offerings for 9th Grade</vt:lpstr>
      <vt:lpstr>Band Offerings for 9th Grade</vt:lpstr>
      <vt:lpstr>Band Offerings for 9th Grade</vt:lpstr>
      <vt:lpstr>Sample 9th Grade Schedules</vt:lpstr>
      <vt:lpstr>Common Misconceptions</vt:lpstr>
      <vt:lpstr>Common Misconceptions</vt:lpstr>
      <vt:lpstr>Financial Commitment</vt:lpstr>
      <vt:lpstr>Band “Fair Share” 2020-2021</vt:lpstr>
      <vt:lpstr>Band “Fair Share” 2020-2021</vt:lpstr>
      <vt:lpstr>Instruments</vt:lpstr>
      <vt:lpstr>Instruments</vt:lpstr>
      <vt:lpstr>Calendar Overview *pending instructions from OCPS*</vt:lpstr>
      <vt:lpstr>Calendar Overview</vt:lpstr>
      <vt:lpstr>Calendar Overview</vt:lpstr>
      <vt:lpstr>Calendar Overview</vt:lpstr>
      <vt:lpstr>Website</vt:lpstr>
      <vt:lpstr>Charms</vt:lpstr>
      <vt:lpstr>Important Dates</vt:lpstr>
      <vt:lpstr>Important Dates</vt:lpstr>
      <vt:lpstr>Important Dates</vt:lpstr>
      <vt:lpstr>Important Dates</vt:lpstr>
      <vt:lpstr>Important Dates</vt:lpstr>
      <vt:lpstr>Contacts</vt:lpstr>
      <vt:lpstr>Contacts</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Winter Park High School</dc:title>
  <dc:creator>OCPS OCPS</dc:creator>
  <cp:lastModifiedBy>Mike Clemente</cp:lastModifiedBy>
  <cp:revision>105</cp:revision>
  <cp:lastPrinted>2015-04-02T22:31:08Z</cp:lastPrinted>
  <dcterms:created xsi:type="dcterms:W3CDTF">2015-04-01T11:07:08Z</dcterms:created>
  <dcterms:modified xsi:type="dcterms:W3CDTF">2020-04-23T14:55:59Z</dcterms:modified>
</cp:coreProperties>
</file>